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 id="2147483722" r:id="rId6"/>
  </p:sldMasterIdLst>
  <p:notesMasterIdLst>
    <p:notesMasterId r:id="rId31"/>
  </p:notesMasterIdLst>
  <p:sldIdLst>
    <p:sldId id="383" r:id="rId7"/>
    <p:sldId id="380" r:id="rId8"/>
    <p:sldId id="346" r:id="rId9"/>
    <p:sldId id="377" r:id="rId10"/>
    <p:sldId id="317" r:id="rId11"/>
    <p:sldId id="388" r:id="rId12"/>
    <p:sldId id="330" r:id="rId13"/>
    <p:sldId id="374" r:id="rId14"/>
    <p:sldId id="359" r:id="rId15"/>
    <p:sldId id="387" r:id="rId16"/>
    <p:sldId id="391" r:id="rId17"/>
    <p:sldId id="1652" r:id="rId18"/>
    <p:sldId id="356" r:id="rId19"/>
    <p:sldId id="1646" r:id="rId20"/>
    <p:sldId id="1647" r:id="rId21"/>
    <p:sldId id="1648" r:id="rId22"/>
    <p:sldId id="1649" r:id="rId23"/>
    <p:sldId id="292" r:id="rId24"/>
    <p:sldId id="362" r:id="rId25"/>
    <p:sldId id="366" r:id="rId26"/>
    <p:sldId id="368" r:id="rId27"/>
    <p:sldId id="371" r:id="rId28"/>
    <p:sldId id="1650" r:id="rId29"/>
    <p:sldId id="3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2C6"/>
    <a:srgbClr val="5DBAFF"/>
    <a:srgbClr val="107BD4"/>
    <a:srgbClr val="546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859965-D705-4ABD-A178-F6873CB53197}" v="52" dt="2019-01-28T15:35:11.4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07" autoAdjust="0"/>
  </p:normalViewPr>
  <p:slideViewPr>
    <p:cSldViewPr snapToGrid="0">
      <p:cViewPr>
        <p:scale>
          <a:sx n="95" d="100"/>
          <a:sy n="95" d="100"/>
        </p:scale>
        <p:origin x="402" y="1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novan Follette" userId="0356ed4c-c37a-4dc4-8f28-3bed8506e34f" providerId="ADAL" clId="{D2859965-D705-4ABD-A178-F6873CB53197}"/>
    <pc:docChg chg="undo custSel addSld delSld modSld sldOrd">
      <pc:chgData name="Donovan Follette" userId="0356ed4c-c37a-4dc4-8f28-3bed8506e34f" providerId="ADAL" clId="{D2859965-D705-4ABD-A178-F6873CB53197}" dt="2019-01-28T15:36:23.395" v="1709" actId="1076"/>
      <pc:docMkLst>
        <pc:docMk/>
      </pc:docMkLst>
      <pc:sldChg chg="modSp del">
        <pc:chgData name="Donovan Follette" userId="0356ed4c-c37a-4dc4-8f28-3bed8506e34f" providerId="ADAL" clId="{D2859965-D705-4ABD-A178-F6873CB53197}" dt="2019-01-28T15:00:19.930" v="981" actId="2696"/>
        <pc:sldMkLst>
          <pc:docMk/>
          <pc:sldMk cId="4058941231" sldId="329"/>
        </pc:sldMkLst>
        <pc:spChg chg="mod">
          <ac:chgData name="Donovan Follette" userId="0356ed4c-c37a-4dc4-8f28-3bed8506e34f" providerId="ADAL" clId="{D2859965-D705-4ABD-A178-F6873CB53197}" dt="2019-01-28T14:58:30.492" v="980" actId="1038"/>
          <ac:spMkLst>
            <pc:docMk/>
            <pc:sldMk cId="4058941231" sldId="329"/>
            <ac:spMk id="3" creationId="{FC2003F5-DA1F-424B-B79C-ED7648BBA5D2}"/>
          </ac:spMkLst>
        </pc:spChg>
      </pc:sldChg>
      <pc:sldChg chg="addSp delSp modSp">
        <pc:chgData name="Donovan Follette" userId="0356ed4c-c37a-4dc4-8f28-3bed8506e34f" providerId="ADAL" clId="{D2859965-D705-4ABD-A178-F6873CB53197}" dt="2019-01-28T14:47:02.460" v="871" actId="14100"/>
        <pc:sldMkLst>
          <pc:docMk/>
          <pc:sldMk cId="2966029408" sldId="330"/>
        </pc:sldMkLst>
        <pc:spChg chg="add mod">
          <ac:chgData name="Donovan Follette" userId="0356ed4c-c37a-4dc4-8f28-3bed8506e34f" providerId="ADAL" clId="{D2859965-D705-4ABD-A178-F6873CB53197}" dt="2019-01-28T14:44:22.658" v="828" actId="1076"/>
          <ac:spMkLst>
            <pc:docMk/>
            <pc:sldMk cId="2966029408" sldId="330"/>
            <ac:spMk id="2" creationId="{1F43FA7A-8256-425D-BF2C-3A62D55FD3CB}"/>
          </ac:spMkLst>
        </pc:spChg>
        <pc:spChg chg="mod">
          <ac:chgData name="Donovan Follette" userId="0356ed4c-c37a-4dc4-8f28-3bed8506e34f" providerId="ADAL" clId="{D2859965-D705-4ABD-A178-F6873CB53197}" dt="2019-01-28T14:44:12.073" v="827" actId="1076"/>
          <ac:spMkLst>
            <pc:docMk/>
            <pc:sldMk cId="2966029408" sldId="330"/>
            <ac:spMk id="5" creationId="{A58329A9-AF26-461B-9B71-82EF5ED29736}"/>
          </ac:spMkLst>
        </pc:spChg>
        <pc:spChg chg="add mod">
          <ac:chgData name="Donovan Follette" userId="0356ed4c-c37a-4dc4-8f28-3bed8506e34f" providerId="ADAL" clId="{D2859965-D705-4ABD-A178-F6873CB53197}" dt="2019-01-28T14:44:22.658" v="828" actId="1076"/>
          <ac:spMkLst>
            <pc:docMk/>
            <pc:sldMk cId="2966029408" sldId="330"/>
            <ac:spMk id="6" creationId="{482FBC8C-89A4-47AE-A2DD-72D8AB95AD6C}"/>
          </ac:spMkLst>
        </pc:spChg>
        <pc:spChg chg="add mod">
          <ac:chgData name="Donovan Follette" userId="0356ed4c-c37a-4dc4-8f28-3bed8506e34f" providerId="ADAL" clId="{D2859965-D705-4ABD-A178-F6873CB53197}" dt="2019-01-28T14:47:02.460" v="871" actId="14100"/>
          <ac:spMkLst>
            <pc:docMk/>
            <pc:sldMk cId="2966029408" sldId="330"/>
            <ac:spMk id="7" creationId="{DA476AD2-E5A6-4CF8-B4A1-57825216B0A1}"/>
          </ac:spMkLst>
        </pc:spChg>
        <pc:spChg chg="add mod">
          <ac:chgData name="Donovan Follette" userId="0356ed4c-c37a-4dc4-8f28-3bed8506e34f" providerId="ADAL" clId="{D2859965-D705-4ABD-A178-F6873CB53197}" dt="2019-01-28T14:45:03.091" v="836" actId="14100"/>
          <ac:spMkLst>
            <pc:docMk/>
            <pc:sldMk cId="2966029408" sldId="330"/>
            <ac:spMk id="8" creationId="{A77077AE-3F3C-4904-8E30-B231F23935E8}"/>
          </ac:spMkLst>
        </pc:spChg>
        <pc:spChg chg="add mod">
          <ac:chgData name="Donovan Follette" userId="0356ed4c-c37a-4dc4-8f28-3bed8506e34f" providerId="ADAL" clId="{D2859965-D705-4ABD-A178-F6873CB53197}" dt="2019-01-28T14:45:08.264" v="839" actId="1076"/>
          <ac:spMkLst>
            <pc:docMk/>
            <pc:sldMk cId="2966029408" sldId="330"/>
            <ac:spMk id="9" creationId="{D5814739-BE8A-4163-9045-35A6A9F91A28}"/>
          </ac:spMkLst>
        </pc:spChg>
        <pc:spChg chg="add mod">
          <ac:chgData name="Donovan Follette" userId="0356ed4c-c37a-4dc4-8f28-3bed8506e34f" providerId="ADAL" clId="{D2859965-D705-4ABD-A178-F6873CB53197}" dt="2019-01-28T14:45:21.584" v="843" actId="14100"/>
          <ac:spMkLst>
            <pc:docMk/>
            <pc:sldMk cId="2966029408" sldId="330"/>
            <ac:spMk id="10" creationId="{E9326CFD-6592-4128-A56E-CE4E5FE587BD}"/>
          </ac:spMkLst>
        </pc:spChg>
        <pc:spChg chg="add del mod">
          <ac:chgData name="Donovan Follette" userId="0356ed4c-c37a-4dc4-8f28-3bed8506e34f" providerId="ADAL" clId="{D2859965-D705-4ABD-A178-F6873CB53197}" dt="2019-01-28T14:46:01.805" v="849" actId="478"/>
          <ac:spMkLst>
            <pc:docMk/>
            <pc:sldMk cId="2966029408" sldId="330"/>
            <ac:spMk id="11" creationId="{6C878C6A-9BE7-405A-987D-431166972C0C}"/>
          </ac:spMkLst>
        </pc:spChg>
        <pc:spChg chg="add mod">
          <ac:chgData name="Donovan Follette" userId="0356ed4c-c37a-4dc4-8f28-3bed8506e34f" providerId="ADAL" clId="{D2859965-D705-4ABD-A178-F6873CB53197}" dt="2019-01-28T14:46:56.214" v="870" actId="1076"/>
          <ac:spMkLst>
            <pc:docMk/>
            <pc:sldMk cId="2966029408" sldId="330"/>
            <ac:spMk id="12" creationId="{33FBF956-C14B-41B9-A524-2B7818359036}"/>
          </ac:spMkLst>
        </pc:spChg>
        <pc:picChg chg="mod">
          <ac:chgData name="Donovan Follette" userId="0356ed4c-c37a-4dc4-8f28-3bed8506e34f" providerId="ADAL" clId="{D2859965-D705-4ABD-A178-F6873CB53197}" dt="2019-01-28T14:45:08.264" v="839" actId="1076"/>
          <ac:picMkLst>
            <pc:docMk/>
            <pc:sldMk cId="2966029408" sldId="330"/>
            <ac:picMk id="4" creationId="{E690DC31-4E17-41F5-8D2F-F4EC8EBF9888}"/>
          </ac:picMkLst>
        </pc:picChg>
      </pc:sldChg>
      <pc:sldChg chg="modSp">
        <pc:chgData name="Donovan Follette" userId="0356ed4c-c37a-4dc4-8f28-3bed8506e34f" providerId="ADAL" clId="{D2859965-D705-4ABD-A178-F6873CB53197}" dt="2019-01-28T14:03:24.897" v="1" actId="403"/>
        <pc:sldMkLst>
          <pc:docMk/>
          <pc:sldMk cId="1254741986" sldId="346"/>
        </pc:sldMkLst>
        <pc:spChg chg="mod">
          <ac:chgData name="Donovan Follette" userId="0356ed4c-c37a-4dc4-8f28-3bed8506e34f" providerId="ADAL" clId="{D2859965-D705-4ABD-A178-F6873CB53197}" dt="2019-01-28T14:03:24.897" v="1" actId="403"/>
          <ac:spMkLst>
            <pc:docMk/>
            <pc:sldMk cId="1254741986" sldId="346"/>
            <ac:spMk id="5" creationId="{00000000-0000-0000-0000-000000000000}"/>
          </ac:spMkLst>
        </pc:spChg>
      </pc:sldChg>
      <pc:sldChg chg="modTransition">
        <pc:chgData name="Donovan Follette" userId="0356ed4c-c37a-4dc4-8f28-3bed8506e34f" providerId="ADAL" clId="{D2859965-D705-4ABD-A178-F6873CB53197}" dt="2019-01-28T14:14:09.041" v="143"/>
        <pc:sldMkLst>
          <pc:docMk/>
          <pc:sldMk cId="1881538577" sldId="356"/>
        </pc:sldMkLst>
      </pc:sldChg>
      <pc:sldChg chg="modSp">
        <pc:chgData name="Donovan Follette" userId="0356ed4c-c37a-4dc4-8f28-3bed8506e34f" providerId="ADAL" clId="{D2859965-D705-4ABD-A178-F6873CB53197}" dt="2019-01-28T14:50:29.358" v="889" actId="20577"/>
        <pc:sldMkLst>
          <pc:docMk/>
          <pc:sldMk cId="1083069388" sldId="359"/>
        </pc:sldMkLst>
        <pc:spChg chg="mod">
          <ac:chgData name="Donovan Follette" userId="0356ed4c-c37a-4dc4-8f28-3bed8506e34f" providerId="ADAL" clId="{D2859965-D705-4ABD-A178-F6873CB53197}" dt="2019-01-28T14:50:29.358" v="889" actId="20577"/>
          <ac:spMkLst>
            <pc:docMk/>
            <pc:sldMk cId="1083069388" sldId="359"/>
            <ac:spMk id="7" creationId="{CF0FBC2D-6BA5-407A-B9EB-754779B7DA2D}"/>
          </ac:spMkLst>
        </pc:spChg>
      </pc:sldChg>
      <pc:sldChg chg="modSp del modTransition">
        <pc:chgData name="Donovan Follette" userId="0356ed4c-c37a-4dc4-8f28-3bed8506e34f" providerId="ADAL" clId="{D2859965-D705-4ABD-A178-F6873CB53197}" dt="2019-01-28T14:28:43.455" v="579" actId="2696"/>
        <pc:sldMkLst>
          <pc:docMk/>
          <pc:sldMk cId="3913884745" sldId="361"/>
        </pc:sldMkLst>
        <pc:spChg chg="mod">
          <ac:chgData name="Donovan Follette" userId="0356ed4c-c37a-4dc4-8f28-3bed8506e34f" providerId="ADAL" clId="{D2859965-D705-4ABD-A178-F6873CB53197}" dt="2019-01-28T14:09:14.620" v="100" actId="20577"/>
          <ac:spMkLst>
            <pc:docMk/>
            <pc:sldMk cId="3913884745" sldId="361"/>
            <ac:spMk id="3" creationId="{91F52DBE-59A6-415A-9F13-496B4D2BF7EB}"/>
          </ac:spMkLst>
        </pc:spChg>
      </pc:sldChg>
      <pc:sldChg chg="modSp">
        <pc:chgData name="Donovan Follette" userId="0356ed4c-c37a-4dc4-8f28-3bed8506e34f" providerId="ADAL" clId="{D2859965-D705-4ABD-A178-F6873CB53197}" dt="2019-01-28T14:30:44.253" v="586" actId="1076"/>
        <pc:sldMkLst>
          <pc:docMk/>
          <pc:sldMk cId="2292590172" sldId="363"/>
        </pc:sldMkLst>
        <pc:spChg chg="mod">
          <ac:chgData name="Donovan Follette" userId="0356ed4c-c37a-4dc4-8f28-3bed8506e34f" providerId="ADAL" clId="{D2859965-D705-4ABD-A178-F6873CB53197}" dt="2019-01-28T14:30:44.253" v="586" actId="1076"/>
          <ac:spMkLst>
            <pc:docMk/>
            <pc:sldMk cId="2292590172" sldId="363"/>
            <ac:spMk id="4" creationId="{00000000-0000-0000-0000-000000000000}"/>
          </ac:spMkLst>
        </pc:spChg>
      </pc:sldChg>
      <pc:sldChg chg="modSp">
        <pc:chgData name="Donovan Follette" userId="0356ed4c-c37a-4dc4-8f28-3bed8506e34f" providerId="ADAL" clId="{D2859965-D705-4ABD-A178-F6873CB53197}" dt="2019-01-28T14:31:47.010" v="703" actId="1038"/>
        <pc:sldMkLst>
          <pc:docMk/>
          <pc:sldMk cId="366889214" sldId="369"/>
        </pc:sldMkLst>
        <pc:spChg chg="mod">
          <ac:chgData name="Donovan Follette" userId="0356ed4c-c37a-4dc4-8f28-3bed8506e34f" providerId="ADAL" clId="{D2859965-D705-4ABD-A178-F6873CB53197}" dt="2019-01-28T14:31:47.010" v="703" actId="1038"/>
          <ac:spMkLst>
            <pc:docMk/>
            <pc:sldMk cId="366889214" sldId="369"/>
            <ac:spMk id="3" creationId="{00000000-0000-0000-0000-000000000000}"/>
          </ac:spMkLst>
        </pc:spChg>
        <pc:picChg chg="mod">
          <ac:chgData name="Donovan Follette" userId="0356ed4c-c37a-4dc4-8f28-3bed8506e34f" providerId="ADAL" clId="{D2859965-D705-4ABD-A178-F6873CB53197}" dt="2019-01-28T14:31:35.314" v="695" actId="1076"/>
          <ac:picMkLst>
            <pc:docMk/>
            <pc:sldMk cId="366889214" sldId="369"/>
            <ac:picMk id="4" creationId="{3909E7B0-1E0F-46E0-9548-F163120CCCB3}"/>
          </ac:picMkLst>
        </pc:picChg>
      </pc:sldChg>
      <pc:sldChg chg="add del">
        <pc:chgData name="Donovan Follette" userId="0356ed4c-c37a-4dc4-8f28-3bed8506e34f" providerId="ADAL" clId="{D2859965-D705-4ABD-A178-F6873CB53197}" dt="2019-01-28T15:00:50.047" v="985" actId="2696"/>
        <pc:sldMkLst>
          <pc:docMk/>
          <pc:sldMk cId="1740209594" sldId="370"/>
        </pc:sldMkLst>
      </pc:sldChg>
      <pc:sldChg chg="modSp ord">
        <pc:chgData name="Donovan Follette" userId="0356ed4c-c37a-4dc4-8f28-3bed8506e34f" providerId="ADAL" clId="{D2859965-D705-4ABD-A178-F6873CB53197}" dt="2019-01-28T14:55:35.050" v="937" actId="1076"/>
        <pc:sldMkLst>
          <pc:docMk/>
          <pc:sldMk cId="2785664539" sldId="372"/>
        </pc:sldMkLst>
        <pc:spChg chg="mod">
          <ac:chgData name="Donovan Follette" userId="0356ed4c-c37a-4dc4-8f28-3bed8506e34f" providerId="ADAL" clId="{D2859965-D705-4ABD-A178-F6873CB53197}" dt="2019-01-28T14:55:35.050" v="937" actId="1076"/>
          <ac:spMkLst>
            <pc:docMk/>
            <pc:sldMk cId="2785664539" sldId="372"/>
            <ac:spMk id="3" creationId="{00000000-0000-0000-0000-000000000000}"/>
          </ac:spMkLst>
        </pc:spChg>
        <pc:picChg chg="mod">
          <ac:chgData name="Donovan Follette" userId="0356ed4c-c37a-4dc4-8f28-3bed8506e34f" providerId="ADAL" clId="{D2859965-D705-4ABD-A178-F6873CB53197}" dt="2019-01-28T14:55:29.345" v="936" actId="1076"/>
          <ac:picMkLst>
            <pc:docMk/>
            <pc:sldMk cId="2785664539" sldId="372"/>
            <ac:picMk id="6" creationId="{DDB3366F-23E9-4E2F-979D-168742ADF997}"/>
          </ac:picMkLst>
        </pc:picChg>
      </pc:sldChg>
      <pc:sldChg chg="del">
        <pc:chgData name="Donovan Follette" userId="0356ed4c-c37a-4dc4-8f28-3bed8506e34f" providerId="ADAL" clId="{D2859965-D705-4ABD-A178-F6873CB53197}" dt="2019-01-28T14:55:53.921" v="938" actId="2696"/>
        <pc:sldMkLst>
          <pc:docMk/>
          <pc:sldMk cId="2343114739" sldId="373"/>
        </pc:sldMkLst>
      </pc:sldChg>
      <pc:sldChg chg="addSp delSp">
        <pc:chgData name="Donovan Follette" userId="0356ed4c-c37a-4dc4-8f28-3bed8506e34f" providerId="ADAL" clId="{D2859965-D705-4ABD-A178-F6873CB53197}" dt="2019-01-28T15:29:35.436" v="1644" actId="478"/>
        <pc:sldMkLst>
          <pc:docMk/>
          <pc:sldMk cId="3021233875" sldId="374"/>
        </pc:sldMkLst>
        <pc:picChg chg="add del">
          <ac:chgData name="Donovan Follette" userId="0356ed4c-c37a-4dc4-8f28-3bed8506e34f" providerId="ADAL" clId="{D2859965-D705-4ABD-A178-F6873CB53197}" dt="2019-01-28T15:29:35.436" v="1644" actId="478"/>
          <ac:picMkLst>
            <pc:docMk/>
            <pc:sldMk cId="3021233875" sldId="374"/>
            <ac:picMk id="5" creationId="{3B6F553C-8C91-4B2C-B89A-946FDAA529D1}"/>
          </ac:picMkLst>
        </pc:picChg>
        <pc:picChg chg="add del">
          <ac:chgData name="Donovan Follette" userId="0356ed4c-c37a-4dc4-8f28-3bed8506e34f" providerId="ADAL" clId="{D2859965-D705-4ABD-A178-F6873CB53197}" dt="2019-01-28T15:29:29.907" v="1643"/>
          <ac:picMkLst>
            <pc:docMk/>
            <pc:sldMk cId="3021233875" sldId="374"/>
            <ac:picMk id="6" creationId="{15C4CF90-A954-47BC-AE67-A49F55F42B3E}"/>
          </ac:picMkLst>
        </pc:picChg>
      </pc:sldChg>
      <pc:sldChg chg="modSp ord">
        <pc:chgData name="Donovan Follette" userId="0356ed4c-c37a-4dc4-8f28-3bed8506e34f" providerId="ADAL" clId="{D2859965-D705-4ABD-A178-F6873CB53197}" dt="2019-01-28T14:37:26.703" v="767" actId="1076"/>
        <pc:sldMkLst>
          <pc:docMk/>
          <pc:sldMk cId="1249501816" sldId="375"/>
        </pc:sldMkLst>
        <pc:spChg chg="mod">
          <ac:chgData name="Donovan Follette" userId="0356ed4c-c37a-4dc4-8f28-3bed8506e34f" providerId="ADAL" clId="{D2859965-D705-4ABD-A178-F6873CB53197}" dt="2019-01-28T14:37:26.703" v="767" actId="1076"/>
          <ac:spMkLst>
            <pc:docMk/>
            <pc:sldMk cId="1249501816" sldId="375"/>
            <ac:spMk id="4" creationId="{00000000-0000-0000-0000-000000000000}"/>
          </ac:spMkLst>
        </pc:spChg>
      </pc:sldChg>
      <pc:sldChg chg="modSp">
        <pc:chgData name="Donovan Follette" userId="0356ed4c-c37a-4dc4-8f28-3bed8506e34f" providerId="ADAL" clId="{D2859965-D705-4ABD-A178-F6873CB53197}" dt="2019-01-28T14:27:35.893" v="578" actId="20577"/>
        <pc:sldMkLst>
          <pc:docMk/>
          <pc:sldMk cId="2357073261" sldId="377"/>
        </pc:sldMkLst>
        <pc:spChg chg="mod">
          <ac:chgData name="Donovan Follette" userId="0356ed4c-c37a-4dc4-8f28-3bed8506e34f" providerId="ADAL" clId="{D2859965-D705-4ABD-A178-F6873CB53197}" dt="2019-01-28T14:27:35.893" v="578" actId="20577"/>
          <ac:spMkLst>
            <pc:docMk/>
            <pc:sldMk cId="2357073261" sldId="377"/>
            <ac:spMk id="4" creationId="{2680EE42-EE12-4465-B86D-2DEB288CB20F}"/>
          </ac:spMkLst>
        </pc:spChg>
        <pc:spChg chg="mod">
          <ac:chgData name="Donovan Follette" userId="0356ed4c-c37a-4dc4-8f28-3bed8506e34f" providerId="ADAL" clId="{D2859965-D705-4ABD-A178-F6873CB53197}" dt="2019-01-28T14:12:41.813" v="124" actId="20577"/>
          <ac:spMkLst>
            <pc:docMk/>
            <pc:sldMk cId="2357073261" sldId="377"/>
            <ac:spMk id="6" creationId="{3F43375F-4F51-4517-B4F7-DF466A82D165}"/>
          </ac:spMkLst>
        </pc:spChg>
      </pc:sldChg>
      <pc:sldChg chg="modSp ord">
        <pc:chgData name="Donovan Follette" userId="0356ed4c-c37a-4dc4-8f28-3bed8506e34f" providerId="ADAL" clId="{D2859965-D705-4ABD-A178-F6873CB53197}" dt="2019-01-28T14:04:43.444" v="27" actId="1035"/>
        <pc:sldMkLst>
          <pc:docMk/>
          <pc:sldMk cId="1575372879" sldId="379"/>
        </pc:sldMkLst>
        <pc:spChg chg="mod">
          <ac:chgData name="Donovan Follette" userId="0356ed4c-c37a-4dc4-8f28-3bed8506e34f" providerId="ADAL" clId="{D2859965-D705-4ABD-A178-F6873CB53197}" dt="2019-01-28T14:04:43.444" v="27" actId="1035"/>
          <ac:spMkLst>
            <pc:docMk/>
            <pc:sldMk cId="1575372879" sldId="379"/>
            <ac:spMk id="2" creationId="{358DF06C-21AE-4A7F-8D17-18134B8534D4}"/>
          </ac:spMkLst>
        </pc:spChg>
      </pc:sldChg>
      <pc:sldChg chg="del">
        <pc:chgData name="Donovan Follette" userId="0356ed4c-c37a-4dc4-8f28-3bed8506e34f" providerId="ADAL" clId="{D2859965-D705-4ABD-A178-F6873CB53197}" dt="2019-01-28T15:01:05.454" v="986" actId="2696"/>
        <pc:sldMkLst>
          <pc:docMk/>
          <pc:sldMk cId="2389339985" sldId="381"/>
        </pc:sldMkLst>
      </pc:sldChg>
      <pc:sldChg chg="modSp">
        <pc:chgData name="Donovan Follette" userId="0356ed4c-c37a-4dc4-8f28-3bed8506e34f" providerId="ADAL" clId="{D2859965-D705-4ABD-A178-F6873CB53197}" dt="2019-01-28T14:53:35.553" v="929" actId="6549"/>
        <pc:sldMkLst>
          <pc:docMk/>
          <pc:sldMk cId="2652051213" sldId="387"/>
        </pc:sldMkLst>
        <pc:spChg chg="mod">
          <ac:chgData name="Donovan Follette" userId="0356ed4c-c37a-4dc4-8f28-3bed8506e34f" providerId="ADAL" clId="{D2859965-D705-4ABD-A178-F6873CB53197}" dt="2019-01-28T14:52:05.767" v="896" actId="20577"/>
          <ac:spMkLst>
            <pc:docMk/>
            <pc:sldMk cId="2652051213" sldId="387"/>
            <ac:spMk id="2" creationId="{29082119-0193-4049-AA77-059AD6F90D19}"/>
          </ac:spMkLst>
        </pc:spChg>
        <pc:spChg chg="mod">
          <ac:chgData name="Donovan Follette" userId="0356ed4c-c37a-4dc4-8f28-3bed8506e34f" providerId="ADAL" clId="{D2859965-D705-4ABD-A178-F6873CB53197}" dt="2019-01-28T14:53:35.553" v="929" actId="6549"/>
          <ac:spMkLst>
            <pc:docMk/>
            <pc:sldMk cId="2652051213" sldId="387"/>
            <ac:spMk id="3" creationId="{A934BB74-1C29-4A89-BFD8-391FE9240ACA}"/>
          </ac:spMkLst>
        </pc:spChg>
      </pc:sldChg>
      <pc:sldChg chg="modSp add ord">
        <pc:chgData name="Donovan Follette" userId="0356ed4c-c37a-4dc4-8f28-3bed8506e34f" providerId="ADAL" clId="{D2859965-D705-4ABD-A178-F6873CB53197}" dt="2019-01-28T14:28:49.102" v="580"/>
        <pc:sldMkLst>
          <pc:docMk/>
          <pc:sldMk cId="2902808983" sldId="388"/>
        </pc:sldMkLst>
        <pc:spChg chg="mod">
          <ac:chgData name="Donovan Follette" userId="0356ed4c-c37a-4dc4-8f28-3bed8506e34f" providerId="ADAL" clId="{D2859965-D705-4ABD-A178-F6873CB53197}" dt="2019-01-28T14:10:07.414" v="109" actId="20577"/>
          <ac:spMkLst>
            <pc:docMk/>
            <pc:sldMk cId="2902808983" sldId="388"/>
            <ac:spMk id="3" creationId="{91F52DBE-59A6-415A-9F13-496B4D2BF7EB}"/>
          </ac:spMkLst>
        </pc:spChg>
        <pc:graphicFrameChg chg="mod modGraphic">
          <ac:chgData name="Donovan Follette" userId="0356ed4c-c37a-4dc4-8f28-3bed8506e34f" providerId="ADAL" clId="{D2859965-D705-4ABD-A178-F6873CB53197}" dt="2019-01-28T14:09:52.214" v="105" actId="14100"/>
          <ac:graphicFrameMkLst>
            <pc:docMk/>
            <pc:sldMk cId="2902808983" sldId="388"/>
            <ac:graphicFrameMk id="4" creationId="{3CCBC2A8-4B7A-43F9-90D0-A3937F21EDEB}"/>
          </ac:graphicFrameMkLst>
        </pc:graphicFrameChg>
      </pc:sldChg>
      <pc:sldChg chg="delSp modSp add">
        <pc:chgData name="Donovan Follette" userId="0356ed4c-c37a-4dc4-8f28-3bed8506e34f" providerId="ADAL" clId="{D2859965-D705-4ABD-A178-F6873CB53197}" dt="2019-01-28T14:42:48.194" v="824" actId="478"/>
        <pc:sldMkLst>
          <pc:docMk/>
          <pc:sldMk cId="2047654413" sldId="389"/>
        </pc:sldMkLst>
        <pc:spChg chg="del">
          <ac:chgData name="Donovan Follette" userId="0356ed4c-c37a-4dc4-8f28-3bed8506e34f" providerId="ADAL" clId="{D2859965-D705-4ABD-A178-F6873CB53197}" dt="2019-01-28T14:42:48.194" v="824" actId="478"/>
          <ac:spMkLst>
            <pc:docMk/>
            <pc:sldMk cId="2047654413" sldId="389"/>
            <ac:spMk id="2" creationId="{1F43FA7A-8256-425D-BF2C-3A62D55FD3CB}"/>
          </ac:spMkLst>
        </pc:spChg>
        <pc:spChg chg="del mod">
          <ac:chgData name="Donovan Follette" userId="0356ed4c-c37a-4dc4-8f28-3bed8506e34f" providerId="ADAL" clId="{D2859965-D705-4ABD-A178-F6873CB53197}" dt="2019-01-28T14:42:43.417" v="823" actId="478"/>
          <ac:spMkLst>
            <pc:docMk/>
            <pc:sldMk cId="2047654413" sldId="389"/>
            <ac:spMk id="6" creationId="{482FBC8C-89A4-47AE-A2DD-72D8AB95AD6C}"/>
          </ac:spMkLst>
        </pc:spChg>
      </pc:sldChg>
      <pc:sldChg chg="add">
        <pc:chgData name="Donovan Follette" userId="0356ed4c-c37a-4dc4-8f28-3bed8506e34f" providerId="ADAL" clId="{D2859965-D705-4ABD-A178-F6873CB53197}" dt="2019-01-28T15:01:29.679" v="987"/>
        <pc:sldMkLst>
          <pc:docMk/>
          <pc:sldMk cId="580278237" sldId="390"/>
        </pc:sldMkLst>
      </pc:sldChg>
      <pc:sldChg chg="addSp delSp modSp add ord modNotesTx">
        <pc:chgData name="Donovan Follette" userId="0356ed4c-c37a-4dc4-8f28-3bed8506e34f" providerId="ADAL" clId="{D2859965-D705-4ABD-A178-F6873CB53197}" dt="2019-01-28T15:29:59.251" v="1659" actId="1037"/>
        <pc:sldMkLst>
          <pc:docMk/>
          <pc:sldMk cId="2916535196" sldId="391"/>
        </pc:sldMkLst>
        <pc:spChg chg="mod">
          <ac:chgData name="Donovan Follette" userId="0356ed4c-c37a-4dc4-8f28-3bed8506e34f" providerId="ADAL" clId="{D2859965-D705-4ABD-A178-F6873CB53197}" dt="2019-01-28T15:17:24.981" v="1486" actId="113"/>
          <ac:spMkLst>
            <pc:docMk/>
            <pc:sldMk cId="2916535196" sldId="391"/>
            <ac:spMk id="3" creationId="{13EED3FE-76AA-45A8-9180-6716F6DBFA0D}"/>
          </ac:spMkLst>
        </pc:spChg>
        <pc:spChg chg="mod">
          <ac:chgData name="Donovan Follette" userId="0356ed4c-c37a-4dc4-8f28-3bed8506e34f" providerId="ADAL" clId="{D2859965-D705-4ABD-A178-F6873CB53197}" dt="2019-01-28T15:29:59.251" v="1659" actId="1037"/>
          <ac:spMkLst>
            <pc:docMk/>
            <pc:sldMk cId="2916535196" sldId="391"/>
            <ac:spMk id="4" creationId="{26699F4C-9866-4B4B-8C81-4D119FA460E4}"/>
          </ac:spMkLst>
        </pc:spChg>
        <pc:picChg chg="del">
          <ac:chgData name="Donovan Follette" userId="0356ed4c-c37a-4dc4-8f28-3bed8506e34f" providerId="ADAL" clId="{D2859965-D705-4ABD-A178-F6873CB53197}" dt="2019-01-28T15:29:41.838" v="1645" actId="478"/>
          <ac:picMkLst>
            <pc:docMk/>
            <pc:sldMk cId="2916535196" sldId="391"/>
            <ac:picMk id="5" creationId="{3B6F553C-8C91-4B2C-B89A-946FDAA529D1}"/>
          </ac:picMkLst>
        </pc:picChg>
        <pc:picChg chg="add">
          <ac:chgData name="Donovan Follette" userId="0356ed4c-c37a-4dc4-8f28-3bed8506e34f" providerId="ADAL" clId="{D2859965-D705-4ABD-A178-F6873CB53197}" dt="2019-01-28T15:29:42.745" v="1646"/>
          <ac:picMkLst>
            <pc:docMk/>
            <pc:sldMk cId="2916535196" sldId="391"/>
            <ac:picMk id="6" creationId="{21A3D89D-D87A-45D2-BE94-CA6848A4360D}"/>
          </ac:picMkLst>
        </pc:picChg>
      </pc:sldChg>
      <pc:sldChg chg="addSp delSp modSp add">
        <pc:chgData name="Donovan Follette" userId="0356ed4c-c37a-4dc4-8f28-3bed8506e34f" providerId="ADAL" clId="{D2859965-D705-4ABD-A178-F6873CB53197}" dt="2019-01-28T15:36:23.395" v="1709" actId="1076"/>
        <pc:sldMkLst>
          <pc:docMk/>
          <pc:sldMk cId="3112842415" sldId="392"/>
        </pc:sldMkLst>
        <pc:spChg chg="del">
          <ac:chgData name="Donovan Follette" userId="0356ed4c-c37a-4dc4-8f28-3bed8506e34f" providerId="ADAL" clId="{D2859965-D705-4ABD-A178-F6873CB53197}" dt="2019-01-28T15:33:20.450" v="1668" actId="478"/>
          <ac:spMkLst>
            <pc:docMk/>
            <pc:sldMk cId="3112842415" sldId="392"/>
            <ac:spMk id="2" creationId="{22C8D329-25DF-4D56-ACF4-3C71E3B501D0}"/>
          </ac:spMkLst>
        </pc:spChg>
        <pc:spChg chg="del">
          <ac:chgData name="Donovan Follette" userId="0356ed4c-c37a-4dc4-8f28-3bed8506e34f" providerId="ADAL" clId="{D2859965-D705-4ABD-A178-F6873CB53197}" dt="2019-01-28T15:33:14.378" v="1667" actId="478"/>
          <ac:spMkLst>
            <pc:docMk/>
            <pc:sldMk cId="3112842415" sldId="392"/>
            <ac:spMk id="3" creationId="{7FF22E22-90C7-4836-AA4A-2D8D622F3DD1}"/>
          </ac:spMkLst>
        </pc:spChg>
        <pc:spChg chg="del">
          <ac:chgData name="Donovan Follette" userId="0356ed4c-c37a-4dc4-8f28-3bed8506e34f" providerId="ADAL" clId="{D2859965-D705-4ABD-A178-F6873CB53197}" dt="2019-01-28T15:33:12.233" v="1666" actId="478"/>
          <ac:spMkLst>
            <pc:docMk/>
            <pc:sldMk cId="3112842415" sldId="392"/>
            <ac:spMk id="4" creationId="{52D97356-5DB3-4DED-9EBE-536BA0226B79}"/>
          </ac:spMkLst>
        </pc:spChg>
        <pc:spChg chg="add mod">
          <ac:chgData name="Donovan Follette" userId="0356ed4c-c37a-4dc4-8f28-3bed8506e34f" providerId="ADAL" clId="{D2859965-D705-4ABD-A178-F6873CB53197}" dt="2019-01-28T15:33:37.721" v="1672" actId="208"/>
          <ac:spMkLst>
            <pc:docMk/>
            <pc:sldMk cId="3112842415" sldId="392"/>
            <ac:spMk id="5" creationId="{2FEF0823-3DD3-4291-BBB7-199CF9335210}"/>
          </ac:spMkLst>
        </pc:spChg>
        <pc:spChg chg="add del mod">
          <ac:chgData name="Donovan Follette" userId="0356ed4c-c37a-4dc4-8f28-3bed8506e34f" providerId="ADAL" clId="{D2859965-D705-4ABD-A178-F6873CB53197}" dt="2019-01-28T15:35:16.961" v="1686" actId="478"/>
          <ac:spMkLst>
            <pc:docMk/>
            <pc:sldMk cId="3112842415" sldId="392"/>
            <ac:spMk id="6" creationId="{73296F31-7F0C-40CE-A084-7DF2697E8F60}"/>
          </ac:spMkLst>
        </pc:spChg>
        <pc:spChg chg="add del">
          <ac:chgData name="Donovan Follette" userId="0356ed4c-c37a-4dc4-8f28-3bed8506e34f" providerId="ADAL" clId="{D2859965-D705-4ABD-A178-F6873CB53197}" dt="2019-01-28T15:35:11.399" v="1683"/>
          <ac:spMkLst>
            <pc:docMk/>
            <pc:sldMk cId="3112842415" sldId="392"/>
            <ac:spMk id="7" creationId="{0E6A6200-25AC-46F4-B452-7B8F029D4C41}"/>
          </ac:spMkLst>
        </pc:spChg>
        <pc:spChg chg="add mod">
          <ac:chgData name="Donovan Follette" userId="0356ed4c-c37a-4dc4-8f28-3bed8506e34f" providerId="ADAL" clId="{D2859965-D705-4ABD-A178-F6873CB53197}" dt="2019-01-28T15:36:23.395" v="1709" actId="1076"/>
          <ac:spMkLst>
            <pc:docMk/>
            <pc:sldMk cId="3112842415" sldId="392"/>
            <ac:spMk id="8" creationId="{92E75765-60B0-489E-82EF-06B844F3BFF3}"/>
          </ac:spMkLst>
        </pc:spChg>
      </pc:sldChg>
      <pc:sldChg chg="add del">
        <pc:chgData name="Donovan Follette" userId="0356ed4c-c37a-4dc4-8f28-3bed8506e34f" providerId="ADAL" clId="{D2859965-D705-4ABD-A178-F6873CB53197}" dt="2019-01-28T15:26:56.427" v="1622"/>
        <pc:sldMkLst>
          <pc:docMk/>
          <pc:sldMk cId="3267355156" sldId="392"/>
        </pc:sldMkLst>
      </pc:sldChg>
      <pc:sldChg chg="modSp add del">
        <pc:chgData name="Donovan Follette" userId="0356ed4c-c37a-4dc4-8f28-3bed8506e34f" providerId="ADAL" clId="{D2859965-D705-4ABD-A178-F6873CB53197}" dt="2019-01-28T15:31:31.227" v="1660" actId="2696"/>
        <pc:sldMkLst>
          <pc:docMk/>
          <pc:sldMk cId="3366375500" sldId="392"/>
        </pc:sldMkLst>
        <pc:spChg chg="mod">
          <ac:chgData name="Donovan Follette" userId="0356ed4c-c37a-4dc4-8f28-3bed8506e34f" providerId="ADAL" clId="{D2859965-D705-4ABD-A178-F6873CB53197}" dt="2019-01-28T15:27:23.673" v="1640" actId="5793"/>
          <ac:spMkLst>
            <pc:docMk/>
            <pc:sldMk cId="3366375500" sldId="392"/>
            <ac:spMk id="2" creationId="{00000000-0000-0000-0000-000000000000}"/>
          </ac:spMkLst>
        </pc:spChg>
      </pc:sldChg>
      <pc:sldMasterChg chg="delSldLayout">
        <pc:chgData name="Donovan Follette" userId="0356ed4c-c37a-4dc4-8f28-3bed8506e34f" providerId="ADAL" clId="{D2859965-D705-4ABD-A178-F6873CB53197}" dt="2019-01-28T15:00:19.930" v="982" actId="2696"/>
        <pc:sldMasterMkLst>
          <pc:docMk/>
          <pc:sldMasterMk cId="28837961" sldId="2147483696"/>
        </pc:sldMasterMkLst>
        <pc:sldLayoutChg chg="del">
          <pc:chgData name="Donovan Follette" userId="0356ed4c-c37a-4dc4-8f28-3bed8506e34f" providerId="ADAL" clId="{D2859965-D705-4ABD-A178-F6873CB53197}" dt="2019-01-28T15:00:19.930" v="982" actId="2696"/>
          <pc:sldLayoutMkLst>
            <pc:docMk/>
            <pc:sldMasterMk cId="28837961" sldId="2147483696"/>
            <pc:sldLayoutMk cId="737402081" sldId="214748372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6AF432-1286-4A7D-A985-0072C98F1641}" type="doc">
      <dgm:prSet loTypeId="urn:microsoft.com/office/officeart/2005/8/layout/hProcess11" loCatId="process" qsTypeId="urn:microsoft.com/office/officeart/2005/8/quickstyle/simple1" qsCatId="simple" csTypeId="urn:microsoft.com/office/officeart/2005/8/colors/accent1_2" csCatId="accent1" phldr="1"/>
      <dgm:spPr/>
    </dgm:pt>
    <dgm:pt modelId="{09E349CA-0AA3-4C1D-B449-1B656C38E2F6}">
      <dgm:prSet phldrT="[Text]"/>
      <dgm:spPr/>
      <dgm:t>
        <a:bodyPr/>
        <a:lstStyle/>
        <a:p>
          <a:pPr>
            <a:buSzPts val="1100"/>
            <a:buFont typeface="Arial" panose="020B0604020202020204" pitchFamily="34" charset="0"/>
            <a:buChar char="•"/>
          </a:pPr>
          <a:r>
            <a:rPr lang="de-DE" dirty="0">
              <a:solidFill>
                <a:schemeClr val="bg1"/>
              </a:solidFill>
              <a:latin typeface="Segoe UI (body)"/>
              <a:ea typeface="Times New Roman" panose="02020603050405020304" pitchFamily="18" charset="0"/>
              <a:cs typeface="Times New Roman" panose="02020603050405020304" pitchFamily="18" charset="0"/>
            </a:rPr>
            <a:t>Define scopetypically occurs during an architecture design session (ADS)</a:t>
          </a:r>
          <a:endParaRPr lang="en-US" dirty="0"/>
        </a:p>
      </dgm:t>
    </dgm:pt>
    <dgm:pt modelId="{81DD2C6B-9F3F-49FF-AD87-0DFCD896D1BD}" type="parTrans" cxnId="{DBFCB0CA-6014-4DD1-AF36-AE17240E2C71}">
      <dgm:prSet/>
      <dgm:spPr/>
      <dgm:t>
        <a:bodyPr/>
        <a:lstStyle/>
        <a:p>
          <a:endParaRPr lang="en-US"/>
        </a:p>
      </dgm:t>
    </dgm:pt>
    <dgm:pt modelId="{0CA2E998-92A1-4E11-BB5C-3927C0C0C028}" type="sibTrans" cxnId="{DBFCB0CA-6014-4DD1-AF36-AE17240E2C71}">
      <dgm:prSet/>
      <dgm:spPr/>
      <dgm:t>
        <a:bodyPr/>
        <a:lstStyle/>
        <a:p>
          <a:endParaRPr lang="en-US"/>
        </a:p>
      </dgm:t>
    </dgm:pt>
    <dgm:pt modelId="{3099C15B-CD72-4937-A98A-89C91E850620}">
      <dgm:prSet/>
      <dgm:spPr/>
      <dgm:t>
        <a:bodyPr/>
        <a:lstStyle/>
        <a:p>
          <a:r>
            <a:rPr lang="de-DE" dirty="0">
              <a:solidFill>
                <a:schemeClr val="bg1"/>
              </a:solidFill>
              <a:latin typeface="Segoe UI (body)"/>
              <a:ea typeface="Times New Roman" panose="02020603050405020304" pitchFamily="18" charset="0"/>
              <a:cs typeface="Times New Roman" panose="02020603050405020304" pitchFamily="18" charset="0"/>
            </a:rPr>
            <a:t>Execute implementation create, test, refine, repeat</a:t>
          </a:r>
          <a:endParaRPr lang="en-US" dirty="0">
            <a:solidFill>
              <a:schemeClr val="bg1"/>
            </a:solidFill>
            <a:latin typeface="Segoe UI (body)"/>
            <a:ea typeface="Times New Roman" panose="02020603050405020304" pitchFamily="18" charset="0"/>
            <a:cs typeface="Times New Roman" panose="02020603050405020304" pitchFamily="18" charset="0"/>
          </a:endParaRPr>
        </a:p>
      </dgm:t>
    </dgm:pt>
    <dgm:pt modelId="{6845F20C-45F8-4683-8116-C8FD82A9A0E8}" type="parTrans" cxnId="{C61919A4-4963-4FD6-B59E-F3B4BF5C4242}">
      <dgm:prSet/>
      <dgm:spPr/>
      <dgm:t>
        <a:bodyPr/>
        <a:lstStyle/>
        <a:p>
          <a:endParaRPr lang="en-US"/>
        </a:p>
      </dgm:t>
    </dgm:pt>
    <dgm:pt modelId="{C50951CA-25D7-4D20-8516-2528FCF90595}" type="sibTrans" cxnId="{C61919A4-4963-4FD6-B59E-F3B4BF5C4242}">
      <dgm:prSet/>
      <dgm:spPr/>
      <dgm:t>
        <a:bodyPr/>
        <a:lstStyle/>
        <a:p>
          <a:endParaRPr lang="en-US"/>
        </a:p>
      </dgm:t>
    </dgm:pt>
    <dgm:pt modelId="{B87E0972-CDF1-451B-8499-FF89F1364935}">
      <dgm:prSet/>
      <dgm:spPr/>
      <dgm:t>
        <a:bodyPr/>
        <a:lstStyle/>
        <a:p>
          <a:r>
            <a:rPr lang="de-DE" dirty="0">
              <a:solidFill>
                <a:schemeClr val="bg1"/>
              </a:solidFill>
              <a:latin typeface="Segoe UI (body)"/>
              <a:ea typeface="Times New Roman" panose="02020603050405020304" pitchFamily="18" charset="0"/>
              <a:cs typeface="Times New Roman" panose="02020603050405020304" pitchFamily="18" charset="0"/>
            </a:rPr>
            <a:t>Conclude  </a:t>
          </a:r>
          <a:endParaRPr lang="en-US" dirty="0">
            <a:solidFill>
              <a:schemeClr val="bg1"/>
            </a:solidFill>
            <a:latin typeface="Segoe UI (body)"/>
            <a:ea typeface="Times New Roman" panose="02020603050405020304" pitchFamily="18" charset="0"/>
            <a:cs typeface="Times New Roman" panose="02020603050405020304" pitchFamily="18" charset="0"/>
          </a:endParaRPr>
        </a:p>
      </dgm:t>
    </dgm:pt>
    <dgm:pt modelId="{F039FFC0-AAA3-4D27-A6EF-E39DE7DEDEA2}" type="parTrans" cxnId="{BF2ED093-7EB0-404D-B5F8-60641BA1AB78}">
      <dgm:prSet/>
      <dgm:spPr/>
      <dgm:t>
        <a:bodyPr/>
        <a:lstStyle/>
        <a:p>
          <a:endParaRPr lang="en-US"/>
        </a:p>
      </dgm:t>
    </dgm:pt>
    <dgm:pt modelId="{04BF92D2-CAEC-44D2-A8AD-6EDC62452316}" type="sibTrans" cxnId="{BF2ED093-7EB0-404D-B5F8-60641BA1AB78}">
      <dgm:prSet/>
      <dgm:spPr/>
      <dgm:t>
        <a:bodyPr/>
        <a:lstStyle/>
        <a:p>
          <a:endParaRPr lang="en-US"/>
        </a:p>
      </dgm:t>
    </dgm:pt>
    <dgm:pt modelId="{2BA32AF7-5CE4-4157-9B4A-F902350308E5}">
      <dgm:prSet/>
      <dgm:spPr/>
      <dgm:t>
        <a:bodyPr/>
        <a:lstStyle/>
        <a:p>
          <a:r>
            <a:rPr lang="de-DE" dirty="0">
              <a:solidFill>
                <a:schemeClr val="bg1"/>
              </a:solidFill>
              <a:latin typeface="Segoe UI (body)"/>
              <a:ea typeface="Times New Roman" panose="02020603050405020304" pitchFamily="18" charset="0"/>
              <a:cs typeface="Times New Roman" panose="02020603050405020304" pitchFamily="18" charset="0"/>
            </a:rPr>
            <a:t>post-mortem, validation, path to production plan</a:t>
          </a:r>
          <a:endParaRPr lang="en-US" dirty="0">
            <a:solidFill>
              <a:schemeClr val="bg1"/>
            </a:solidFill>
            <a:latin typeface="Segoe UI (body)"/>
            <a:ea typeface="Times New Roman" panose="02020603050405020304" pitchFamily="18" charset="0"/>
            <a:cs typeface="Times New Roman" panose="02020603050405020304" pitchFamily="18" charset="0"/>
          </a:endParaRPr>
        </a:p>
      </dgm:t>
    </dgm:pt>
    <dgm:pt modelId="{9A236E4B-488A-48B8-91CE-1BBDB165CB3C}" type="parTrans" cxnId="{CE37BD28-57C3-4D1C-B010-B596F5D5A237}">
      <dgm:prSet/>
      <dgm:spPr/>
      <dgm:t>
        <a:bodyPr/>
        <a:lstStyle/>
        <a:p>
          <a:endParaRPr lang="en-US"/>
        </a:p>
      </dgm:t>
    </dgm:pt>
    <dgm:pt modelId="{D10D22A9-DA13-446D-848E-B65B9F197E31}" type="sibTrans" cxnId="{CE37BD28-57C3-4D1C-B010-B596F5D5A237}">
      <dgm:prSet/>
      <dgm:spPr/>
      <dgm:t>
        <a:bodyPr/>
        <a:lstStyle/>
        <a:p>
          <a:endParaRPr lang="en-US"/>
        </a:p>
      </dgm:t>
    </dgm:pt>
    <dgm:pt modelId="{97CDE541-6C8F-4201-8B67-9E0B12ED647F}">
      <dgm:prSet phldrT="[Text]"/>
      <dgm:spPr/>
      <dgm:t>
        <a:bodyPr/>
        <a:lstStyle/>
        <a:p>
          <a:pPr>
            <a:buSzPts val="1100"/>
            <a:buFont typeface="Arial" panose="020B0604020202020204" pitchFamily="34" charset="0"/>
            <a:buChar char="•"/>
          </a:pPr>
          <a:r>
            <a:rPr lang="de-DE">
              <a:solidFill>
                <a:schemeClr val="bg1"/>
              </a:solidFill>
              <a:latin typeface="Segoe UI (body)"/>
              <a:ea typeface="Times New Roman" panose="02020603050405020304" pitchFamily="18" charset="0"/>
              <a:cs typeface="Times New Roman" panose="02020603050405020304" pitchFamily="18" charset="0"/>
            </a:rPr>
            <a:t>typically occurs during an architecture design session (ADS)</a:t>
          </a:r>
          <a:endParaRPr lang="en-US" dirty="0"/>
        </a:p>
      </dgm:t>
    </dgm:pt>
    <dgm:pt modelId="{70665BCB-E2ED-453E-B1C7-B6862FE23A51}" type="parTrans" cxnId="{EB1B2B1D-52BC-4C7D-B644-8F98ABA47A80}">
      <dgm:prSet/>
      <dgm:spPr/>
      <dgm:t>
        <a:bodyPr/>
        <a:lstStyle/>
        <a:p>
          <a:endParaRPr lang="en-US"/>
        </a:p>
      </dgm:t>
    </dgm:pt>
    <dgm:pt modelId="{37C0D58C-95E1-404B-98D9-1B839453CD8E}" type="sibTrans" cxnId="{EB1B2B1D-52BC-4C7D-B644-8F98ABA47A80}">
      <dgm:prSet/>
      <dgm:spPr/>
      <dgm:t>
        <a:bodyPr/>
        <a:lstStyle/>
        <a:p>
          <a:endParaRPr lang="en-US"/>
        </a:p>
      </dgm:t>
    </dgm:pt>
    <dgm:pt modelId="{E393EC82-6925-4921-B1B1-A868687616BC}">
      <dgm:prSet/>
      <dgm:spPr/>
      <dgm:t>
        <a:bodyPr/>
        <a:lstStyle/>
        <a:p>
          <a:r>
            <a:rPr lang="de-DE">
              <a:solidFill>
                <a:schemeClr val="bg1"/>
              </a:solidFill>
              <a:latin typeface="Segoe UI (body)"/>
              <a:ea typeface="Times New Roman" panose="02020603050405020304" pitchFamily="18" charset="0"/>
              <a:cs typeface="Times New Roman" panose="02020603050405020304" pitchFamily="18" charset="0"/>
            </a:rPr>
            <a:t>create, test, refine, repeat</a:t>
          </a:r>
          <a:endParaRPr lang="en-US" dirty="0">
            <a:solidFill>
              <a:schemeClr val="bg1"/>
            </a:solidFill>
            <a:latin typeface="Segoe UI (body)"/>
            <a:ea typeface="Times New Roman" panose="02020603050405020304" pitchFamily="18" charset="0"/>
            <a:cs typeface="Times New Roman" panose="02020603050405020304" pitchFamily="18" charset="0"/>
          </a:endParaRPr>
        </a:p>
      </dgm:t>
    </dgm:pt>
    <dgm:pt modelId="{93C1D266-CDC5-4D97-8213-B70B04ED9A1A}" type="parTrans" cxnId="{26ED63E5-A7AE-4D39-976A-BDD9011689AE}">
      <dgm:prSet/>
      <dgm:spPr/>
      <dgm:t>
        <a:bodyPr/>
        <a:lstStyle/>
        <a:p>
          <a:endParaRPr lang="en-US"/>
        </a:p>
      </dgm:t>
    </dgm:pt>
    <dgm:pt modelId="{09DA7F13-B121-4945-B2FA-70FB450C0DF8}" type="sibTrans" cxnId="{26ED63E5-A7AE-4D39-976A-BDD9011689AE}">
      <dgm:prSet/>
      <dgm:spPr/>
      <dgm:t>
        <a:bodyPr/>
        <a:lstStyle/>
        <a:p>
          <a:endParaRPr lang="en-US"/>
        </a:p>
      </dgm:t>
    </dgm:pt>
    <dgm:pt modelId="{D45B342A-60F5-47E7-AA3D-227636D94FFF}" type="pres">
      <dgm:prSet presAssocID="{8D6AF432-1286-4A7D-A985-0072C98F1641}" presName="Name0" presStyleCnt="0">
        <dgm:presLayoutVars>
          <dgm:dir/>
          <dgm:resizeHandles val="exact"/>
        </dgm:presLayoutVars>
      </dgm:prSet>
      <dgm:spPr/>
    </dgm:pt>
    <dgm:pt modelId="{1D2E9D23-AABF-4FBB-B33C-495E6AA6D379}" type="pres">
      <dgm:prSet presAssocID="{8D6AF432-1286-4A7D-A985-0072C98F1641}" presName="arrow" presStyleLbl="bgShp" presStyleIdx="0" presStyleCnt="1"/>
      <dgm:spPr/>
    </dgm:pt>
    <dgm:pt modelId="{51F32D41-5562-4789-9620-FB301C4F9E6F}" type="pres">
      <dgm:prSet presAssocID="{8D6AF432-1286-4A7D-A985-0072C98F1641}" presName="points" presStyleCnt="0"/>
      <dgm:spPr/>
    </dgm:pt>
    <dgm:pt modelId="{67F5AE2E-958E-4DC0-9F7E-419296255841}" type="pres">
      <dgm:prSet presAssocID="{09E349CA-0AA3-4C1D-B449-1B656C38E2F6}" presName="compositeA" presStyleCnt="0"/>
      <dgm:spPr/>
    </dgm:pt>
    <dgm:pt modelId="{3C7A30DD-B747-4EDF-9E18-6478DA659992}" type="pres">
      <dgm:prSet presAssocID="{09E349CA-0AA3-4C1D-B449-1B656C38E2F6}" presName="textA" presStyleLbl="revTx" presStyleIdx="0" presStyleCnt="3">
        <dgm:presLayoutVars>
          <dgm:bulletEnabled val="1"/>
        </dgm:presLayoutVars>
      </dgm:prSet>
      <dgm:spPr/>
    </dgm:pt>
    <dgm:pt modelId="{13BBD057-E2A0-4B12-B8A2-0F5597BB5171}" type="pres">
      <dgm:prSet presAssocID="{09E349CA-0AA3-4C1D-B449-1B656C38E2F6}" presName="circleA" presStyleLbl="node1" presStyleIdx="0" presStyleCnt="3"/>
      <dgm:spPr/>
    </dgm:pt>
    <dgm:pt modelId="{63AB4930-5C89-46F9-9C22-B00E5324E2EB}" type="pres">
      <dgm:prSet presAssocID="{09E349CA-0AA3-4C1D-B449-1B656C38E2F6}" presName="spaceA" presStyleCnt="0"/>
      <dgm:spPr/>
    </dgm:pt>
    <dgm:pt modelId="{8A073616-541A-47FF-BF42-9B0A85EE23BB}" type="pres">
      <dgm:prSet presAssocID="{0CA2E998-92A1-4E11-BB5C-3927C0C0C028}" presName="space" presStyleCnt="0"/>
      <dgm:spPr/>
    </dgm:pt>
    <dgm:pt modelId="{28B271F3-7754-42BD-90AD-FB6FF75BD514}" type="pres">
      <dgm:prSet presAssocID="{3099C15B-CD72-4937-A98A-89C91E850620}" presName="compositeB" presStyleCnt="0"/>
      <dgm:spPr/>
    </dgm:pt>
    <dgm:pt modelId="{B3D9C24D-FAAC-4D4A-852A-3977745CAC47}" type="pres">
      <dgm:prSet presAssocID="{3099C15B-CD72-4937-A98A-89C91E850620}" presName="textB" presStyleLbl="revTx" presStyleIdx="1" presStyleCnt="3">
        <dgm:presLayoutVars>
          <dgm:bulletEnabled val="1"/>
        </dgm:presLayoutVars>
      </dgm:prSet>
      <dgm:spPr/>
    </dgm:pt>
    <dgm:pt modelId="{5720B033-4091-45A3-82E7-9D1D914D3F4A}" type="pres">
      <dgm:prSet presAssocID="{3099C15B-CD72-4937-A98A-89C91E850620}" presName="circleB" presStyleLbl="node1" presStyleIdx="1" presStyleCnt="3"/>
      <dgm:spPr/>
    </dgm:pt>
    <dgm:pt modelId="{E5B8AFF8-0460-4163-9633-31A25EA7276B}" type="pres">
      <dgm:prSet presAssocID="{3099C15B-CD72-4937-A98A-89C91E850620}" presName="spaceB" presStyleCnt="0"/>
      <dgm:spPr/>
    </dgm:pt>
    <dgm:pt modelId="{678C4DEE-444C-470D-903C-5108641DCF95}" type="pres">
      <dgm:prSet presAssocID="{C50951CA-25D7-4D20-8516-2528FCF90595}" presName="space" presStyleCnt="0"/>
      <dgm:spPr/>
    </dgm:pt>
    <dgm:pt modelId="{0F469AA9-EB4F-4DF3-97F5-5BD2E032535D}" type="pres">
      <dgm:prSet presAssocID="{B87E0972-CDF1-451B-8499-FF89F1364935}" presName="compositeA" presStyleCnt="0"/>
      <dgm:spPr/>
    </dgm:pt>
    <dgm:pt modelId="{E7DB1864-1983-4387-A8BA-958D35EAAEB7}" type="pres">
      <dgm:prSet presAssocID="{B87E0972-CDF1-451B-8499-FF89F1364935}" presName="textA" presStyleLbl="revTx" presStyleIdx="2" presStyleCnt="3">
        <dgm:presLayoutVars>
          <dgm:bulletEnabled val="1"/>
        </dgm:presLayoutVars>
      </dgm:prSet>
      <dgm:spPr/>
    </dgm:pt>
    <dgm:pt modelId="{60C771E2-9A3C-4699-AB45-6EAC3600D224}" type="pres">
      <dgm:prSet presAssocID="{B87E0972-CDF1-451B-8499-FF89F1364935}" presName="circleA" presStyleLbl="node1" presStyleIdx="2" presStyleCnt="3"/>
      <dgm:spPr/>
    </dgm:pt>
    <dgm:pt modelId="{B9BC943E-1AAA-43A2-B550-E82165C9FAB3}" type="pres">
      <dgm:prSet presAssocID="{B87E0972-CDF1-451B-8499-FF89F1364935}" presName="spaceA" presStyleCnt="0"/>
      <dgm:spPr/>
    </dgm:pt>
  </dgm:ptLst>
  <dgm:cxnLst>
    <dgm:cxn modelId="{EB1B2B1D-52BC-4C7D-B644-8F98ABA47A80}" srcId="{09E349CA-0AA3-4C1D-B449-1B656C38E2F6}" destId="{97CDE541-6C8F-4201-8B67-9E0B12ED647F}" srcOrd="0" destOrd="0" parTransId="{70665BCB-E2ED-453E-B1C7-B6862FE23A51}" sibTransId="{37C0D58C-95E1-404B-98D9-1B839453CD8E}"/>
    <dgm:cxn modelId="{039BFD21-DB27-4021-BF6E-D9C2909D2EBC}" type="presOf" srcId="{3099C15B-CD72-4937-A98A-89C91E850620}" destId="{B3D9C24D-FAAC-4D4A-852A-3977745CAC47}" srcOrd="0" destOrd="0" presId="urn:microsoft.com/office/officeart/2005/8/layout/hProcess11"/>
    <dgm:cxn modelId="{CE37BD28-57C3-4D1C-B010-B596F5D5A237}" srcId="{B87E0972-CDF1-451B-8499-FF89F1364935}" destId="{2BA32AF7-5CE4-4157-9B4A-F902350308E5}" srcOrd="0" destOrd="0" parTransId="{9A236E4B-488A-48B8-91CE-1BBDB165CB3C}" sibTransId="{D10D22A9-DA13-446D-848E-B65B9F197E31}"/>
    <dgm:cxn modelId="{DE81C13C-D8E6-4C53-A814-E53269322E3E}" type="presOf" srcId="{97CDE541-6C8F-4201-8B67-9E0B12ED647F}" destId="{3C7A30DD-B747-4EDF-9E18-6478DA659992}" srcOrd="0" destOrd="1" presId="urn:microsoft.com/office/officeart/2005/8/layout/hProcess11"/>
    <dgm:cxn modelId="{CFAF335D-E130-4D9C-8ECA-6DD14B91D696}" type="presOf" srcId="{E393EC82-6925-4921-B1B1-A868687616BC}" destId="{B3D9C24D-FAAC-4D4A-852A-3977745CAC47}" srcOrd="0" destOrd="1" presId="urn:microsoft.com/office/officeart/2005/8/layout/hProcess11"/>
    <dgm:cxn modelId="{70C82370-99C8-4B97-BD35-FAFE170B431E}" type="presOf" srcId="{2BA32AF7-5CE4-4157-9B4A-F902350308E5}" destId="{E7DB1864-1983-4387-A8BA-958D35EAAEB7}" srcOrd="0" destOrd="1" presId="urn:microsoft.com/office/officeart/2005/8/layout/hProcess11"/>
    <dgm:cxn modelId="{602FED83-26AA-4FCD-97CC-FE15D2C816A2}" type="presOf" srcId="{8D6AF432-1286-4A7D-A985-0072C98F1641}" destId="{D45B342A-60F5-47E7-AA3D-227636D94FFF}" srcOrd="0" destOrd="0" presId="urn:microsoft.com/office/officeart/2005/8/layout/hProcess11"/>
    <dgm:cxn modelId="{C71CB38F-DACB-4C1D-A9AA-5765EC4A770F}" type="presOf" srcId="{09E349CA-0AA3-4C1D-B449-1B656C38E2F6}" destId="{3C7A30DD-B747-4EDF-9E18-6478DA659992}" srcOrd="0" destOrd="0" presId="urn:microsoft.com/office/officeart/2005/8/layout/hProcess11"/>
    <dgm:cxn modelId="{BF2ED093-7EB0-404D-B5F8-60641BA1AB78}" srcId="{8D6AF432-1286-4A7D-A985-0072C98F1641}" destId="{B87E0972-CDF1-451B-8499-FF89F1364935}" srcOrd="2" destOrd="0" parTransId="{F039FFC0-AAA3-4D27-A6EF-E39DE7DEDEA2}" sibTransId="{04BF92D2-CAEC-44D2-A8AD-6EDC62452316}"/>
    <dgm:cxn modelId="{C61919A4-4963-4FD6-B59E-F3B4BF5C4242}" srcId="{8D6AF432-1286-4A7D-A985-0072C98F1641}" destId="{3099C15B-CD72-4937-A98A-89C91E850620}" srcOrd="1" destOrd="0" parTransId="{6845F20C-45F8-4683-8116-C8FD82A9A0E8}" sibTransId="{C50951CA-25D7-4D20-8516-2528FCF90595}"/>
    <dgm:cxn modelId="{7CC331BE-37B1-4909-BB76-257F391F5107}" type="presOf" srcId="{B87E0972-CDF1-451B-8499-FF89F1364935}" destId="{E7DB1864-1983-4387-A8BA-958D35EAAEB7}" srcOrd="0" destOrd="0" presId="urn:microsoft.com/office/officeart/2005/8/layout/hProcess11"/>
    <dgm:cxn modelId="{DBFCB0CA-6014-4DD1-AF36-AE17240E2C71}" srcId="{8D6AF432-1286-4A7D-A985-0072C98F1641}" destId="{09E349CA-0AA3-4C1D-B449-1B656C38E2F6}" srcOrd="0" destOrd="0" parTransId="{81DD2C6B-9F3F-49FF-AD87-0DFCD896D1BD}" sibTransId="{0CA2E998-92A1-4E11-BB5C-3927C0C0C028}"/>
    <dgm:cxn modelId="{26ED63E5-A7AE-4D39-976A-BDD9011689AE}" srcId="{3099C15B-CD72-4937-A98A-89C91E850620}" destId="{E393EC82-6925-4921-B1B1-A868687616BC}" srcOrd="0" destOrd="0" parTransId="{93C1D266-CDC5-4D97-8213-B70B04ED9A1A}" sibTransId="{09DA7F13-B121-4945-B2FA-70FB450C0DF8}"/>
    <dgm:cxn modelId="{0B3011B6-74C3-46FE-860B-C78242D8A910}" type="presParOf" srcId="{D45B342A-60F5-47E7-AA3D-227636D94FFF}" destId="{1D2E9D23-AABF-4FBB-B33C-495E6AA6D379}" srcOrd="0" destOrd="0" presId="urn:microsoft.com/office/officeart/2005/8/layout/hProcess11"/>
    <dgm:cxn modelId="{E7745A56-E1F9-44B0-92A4-D27D2D21A9EA}" type="presParOf" srcId="{D45B342A-60F5-47E7-AA3D-227636D94FFF}" destId="{51F32D41-5562-4789-9620-FB301C4F9E6F}" srcOrd="1" destOrd="0" presId="urn:microsoft.com/office/officeart/2005/8/layout/hProcess11"/>
    <dgm:cxn modelId="{16DEEB3E-9F01-4A52-A2EB-9A99EB9D46B9}" type="presParOf" srcId="{51F32D41-5562-4789-9620-FB301C4F9E6F}" destId="{67F5AE2E-958E-4DC0-9F7E-419296255841}" srcOrd="0" destOrd="0" presId="urn:microsoft.com/office/officeart/2005/8/layout/hProcess11"/>
    <dgm:cxn modelId="{8B72458F-693B-4DFF-92CE-927830109BD7}" type="presParOf" srcId="{67F5AE2E-958E-4DC0-9F7E-419296255841}" destId="{3C7A30DD-B747-4EDF-9E18-6478DA659992}" srcOrd="0" destOrd="0" presId="urn:microsoft.com/office/officeart/2005/8/layout/hProcess11"/>
    <dgm:cxn modelId="{2129E876-8BC3-4F69-BB6E-CBD32E84439D}" type="presParOf" srcId="{67F5AE2E-958E-4DC0-9F7E-419296255841}" destId="{13BBD057-E2A0-4B12-B8A2-0F5597BB5171}" srcOrd="1" destOrd="0" presId="urn:microsoft.com/office/officeart/2005/8/layout/hProcess11"/>
    <dgm:cxn modelId="{DC115B43-7D2A-47ED-9875-A47343A47A94}" type="presParOf" srcId="{67F5AE2E-958E-4DC0-9F7E-419296255841}" destId="{63AB4930-5C89-46F9-9C22-B00E5324E2EB}" srcOrd="2" destOrd="0" presId="urn:microsoft.com/office/officeart/2005/8/layout/hProcess11"/>
    <dgm:cxn modelId="{5EE1E32F-89F1-42E9-B182-14685D7A35F7}" type="presParOf" srcId="{51F32D41-5562-4789-9620-FB301C4F9E6F}" destId="{8A073616-541A-47FF-BF42-9B0A85EE23BB}" srcOrd="1" destOrd="0" presId="urn:microsoft.com/office/officeart/2005/8/layout/hProcess11"/>
    <dgm:cxn modelId="{0BD9D1D4-3E50-4D10-87A0-CDD7B3F956EE}" type="presParOf" srcId="{51F32D41-5562-4789-9620-FB301C4F9E6F}" destId="{28B271F3-7754-42BD-90AD-FB6FF75BD514}" srcOrd="2" destOrd="0" presId="urn:microsoft.com/office/officeart/2005/8/layout/hProcess11"/>
    <dgm:cxn modelId="{4AE24BE9-764C-4470-A930-3092240481F3}" type="presParOf" srcId="{28B271F3-7754-42BD-90AD-FB6FF75BD514}" destId="{B3D9C24D-FAAC-4D4A-852A-3977745CAC47}" srcOrd="0" destOrd="0" presId="urn:microsoft.com/office/officeart/2005/8/layout/hProcess11"/>
    <dgm:cxn modelId="{D898CA22-16F3-4B75-BAA3-1CE502A1D6D5}" type="presParOf" srcId="{28B271F3-7754-42BD-90AD-FB6FF75BD514}" destId="{5720B033-4091-45A3-82E7-9D1D914D3F4A}" srcOrd="1" destOrd="0" presId="urn:microsoft.com/office/officeart/2005/8/layout/hProcess11"/>
    <dgm:cxn modelId="{D9E18FF6-1967-4AC4-95E9-D7AFF86DF5BD}" type="presParOf" srcId="{28B271F3-7754-42BD-90AD-FB6FF75BD514}" destId="{E5B8AFF8-0460-4163-9633-31A25EA7276B}" srcOrd="2" destOrd="0" presId="urn:microsoft.com/office/officeart/2005/8/layout/hProcess11"/>
    <dgm:cxn modelId="{AE90D099-A7D7-4B62-8BD0-4DF47B80D849}" type="presParOf" srcId="{51F32D41-5562-4789-9620-FB301C4F9E6F}" destId="{678C4DEE-444C-470D-903C-5108641DCF95}" srcOrd="3" destOrd="0" presId="urn:microsoft.com/office/officeart/2005/8/layout/hProcess11"/>
    <dgm:cxn modelId="{B81447FA-0E64-4E3F-B6D4-605E8BC59B94}" type="presParOf" srcId="{51F32D41-5562-4789-9620-FB301C4F9E6F}" destId="{0F469AA9-EB4F-4DF3-97F5-5BD2E032535D}" srcOrd="4" destOrd="0" presId="urn:microsoft.com/office/officeart/2005/8/layout/hProcess11"/>
    <dgm:cxn modelId="{B155AF8C-861A-41E6-B135-22B238CEBD03}" type="presParOf" srcId="{0F469AA9-EB4F-4DF3-97F5-5BD2E032535D}" destId="{E7DB1864-1983-4387-A8BA-958D35EAAEB7}" srcOrd="0" destOrd="0" presId="urn:microsoft.com/office/officeart/2005/8/layout/hProcess11"/>
    <dgm:cxn modelId="{B890B167-9F79-415B-8E7F-9E4A0DA1F6A5}" type="presParOf" srcId="{0F469AA9-EB4F-4DF3-97F5-5BD2E032535D}" destId="{60C771E2-9A3C-4699-AB45-6EAC3600D224}" srcOrd="1" destOrd="0" presId="urn:microsoft.com/office/officeart/2005/8/layout/hProcess11"/>
    <dgm:cxn modelId="{69B83070-3992-4D29-B880-FA8FC73E0F1B}" type="presParOf" srcId="{0F469AA9-EB4F-4DF3-97F5-5BD2E032535D}" destId="{B9BC943E-1AAA-43A2-B550-E82165C9FAB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2E9D23-AABF-4FBB-B33C-495E6AA6D379}">
      <dsp:nvSpPr>
        <dsp:cNvPr id="0" name=""/>
        <dsp:cNvSpPr/>
      </dsp:nvSpPr>
      <dsp:spPr>
        <a:xfrm>
          <a:off x="0" y="1625600"/>
          <a:ext cx="8128000" cy="21674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7A30DD-B747-4EDF-9E18-6478DA659992}">
      <dsp:nvSpPr>
        <dsp:cNvPr id="0" name=""/>
        <dsp:cNvSpPr/>
      </dsp:nvSpPr>
      <dsp:spPr>
        <a:xfrm>
          <a:off x="3571" y="0"/>
          <a:ext cx="235743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SzPts val="1100"/>
            <a:buFont typeface="Arial" panose="020B0604020202020204" pitchFamily="34" charset="0"/>
            <a:buNone/>
          </a:pPr>
          <a:r>
            <a:rPr lang="de-DE" sz="1700" kern="1200" dirty="0">
              <a:solidFill>
                <a:schemeClr val="bg1"/>
              </a:solidFill>
              <a:latin typeface="Segoe UI (body)"/>
              <a:ea typeface="Times New Roman" panose="02020603050405020304" pitchFamily="18" charset="0"/>
              <a:cs typeface="Times New Roman" panose="02020603050405020304" pitchFamily="18" charset="0"/>
            </a:rPr>
            <a:t>Define scopetypically occurs during an architecture design session (ADS)</a:t>
          </a:r>
          <a:endParaRPr lang="en-US" sz="1700" kern="1200" dirty="0"/>
        </a:p>
        <a:p>
          <a:pPr marL="114300" lvl="1" indent="-114300" algn="l" defTabSz="577850">
            <a:lnSpc>
              <a:spcPct val="90000"/>
            </a:lnSpc>
            <a:spcBef>
              <a:spcPct val="0"/>
            </a:spcBef>
            <a:spcAft>
              <a:spcPct val="15000"/>
            </a:spcAft>
            <a:buSzPts val="1100"/>
            <a:buFont typeface="Arial" panose="020B0604020202020204" pitchFamily="34" charset="0"/>
            <a:buChar char="•"/>
          </a:pPr>
          <a:r>
            <a:rPr lang="de-DE" sz="1300" kern="1200">
              <a:solidFill>
                <a:schemeClr val="bg1"/>
              </a:solidFill>
              <a:latin typeface="Segoe UI (body)"/>
              <a:ea typeface="Times New Roman" panose="02020603050405020304" pitchFamily="18" charset="0"/>
              <a:cs typeface="Times New Roman" panose="02020603050405020304" pitchFamily="18" charset="0"/>
            </a:rPr>
            <a:t>typically occurs during an architecture design session (ADS)</a:t>
          </a:r>
          <a:endParaRPr lang="en-US" sz="1300" kern="1200" dirty="0"/>
        </a:p>
      </dsp:txBody>
      <dsp:txXfrm>
        <a:off x="3571" y="0"/>
        <a:ext cx="2357437" cy="2167466"/>
      </dsp:txXfrm>
    </dsp:sp>
    <dsp:sp modelId="{13BBD057-E2A0-4B12-B8A2-0F5597BB5171}">
      <dsp:nvSpPr>
        <dsp:cNvPr id="0" name=""/>
        <dsp:cNvSpPr/>
      </dsp:nvSpPr>
      <dsp:spPr>
        <a:xfrm>
          <a:off x="911357" y="2438400"/>
          <a:ext cx="541866" cy="5418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D9C24D-FAAC-4D4A-852A-3977745CAC47}">
      <dsp:nvSpPr>
        <dsp:cNvPr id="0" name=""/>
        <dsp:cNvSpPr/>
      </dsp:nvSpPr>
      <dsp:spPr>
        <a:xfrm>
          <a:off x="2478881" y="3251200"/>
          <a:ext cx="235743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1">
          <a:noAutofit/>
        </a:bodyPr>
        <a:lstStyle/>
        <a:p>
          <a:pPr marL="0" lvl="0" indent="0" algn="l" defTabSz="755650">
            <a:lnSpc>
              <a:spcPct val="90000"/>
            </a:lnSpc>
            <a:spcBef>
              <a:spcPct val="0"/>
            </a:spcBef>
            <a:spcAft>
              <a:spcPct val="35000"/>
            </a:spcAft>
            <a:buNone/>
          </a:pPr>
          <a:r>
            <a:rPr lang="de-DE" sz="1700" kern="1200" dirty="0">
              <a:solidFill>
                <a:schemeClr val="bg1"/>
              </a:solidFill>
              <a:latin typeface="Segoe UI (body)"/>
              <a:ea typeface="Times New Roman" panose="02020603050405020304" pitchFamily="18" charset="0"/>
              <a:cs typeface="Times New Roman" panose="02020603050405020304" pitchFamily="18" charset="0"/>
            </a:rPr>
            <a:t>Execute implementation create, test, refine, repeat</a:t>
          </a:r>
          <a:endParaRPr lang="en-US" sz="1700" kern="1200" dirty="0">
            <a:solidFill>
              <a:schemeClr val="bg1"/>
            </a:solidFill>
            <a:latin typeface="Segoe UI (body)"/>
            <a:ea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de-DE" sz="1300" kern="1200">
              <a:solidFill>
                <a:schemeClr val="bg1"/>
              </a:solidFill>
              <a:latin typeface="Segoe UI (body)"/>
              <a:ea typeface="Times New Roman" panose="02020603050405020304" pitchFamily="18" charset="0"/>
              <a:cs typeface="Times New Roman" panose="02020603050405020304" pitchFamily="18" charset="0"/>
            </a:rPr>
            <a:t>create, test, refine, repeat</a:t>
          </a:r>
          <a:endParaRPr lang="en-US" sz="1300" kern="1200" dirty="0">
            <a:solidFill>
              <a:schemeClr val="bg1"/>
            </a:solidFill>
            <a:latin typeface="Segoe UI (body)"/>
            <a:ea typeface="Times New Roman" panose="02020603050405020304" pitchFamily="18" charset="0"/>
            <a:cs typeface="Times New Roman" panose="02020603050405020304" pitchFamily="18" charset="0"/>
          </a:endParaRPr>
        </a:p>
      </dsp:txBody>
      <dsp:txXfrm>
        <a:off x="2478881" y="3251200"/>
        <a:ext cx="2357437" cy="2167466"/>
      </dsp:txXfrm>
    </dsp:sp>
    <dsp:sp modelId="{5720B033-4091-45A3-82E7-9D1D914D3F4A}">
      <dsp:nvSpPr>
        <dsp:cNvPr id="0" name=""/>
        <dsp:cNvSpPr/>
      </dsp:nvSpPr>
      <dsp:spPr>
        <a:xfrm>
          <a:off x="3386666" y="2438400"/>
          <a:ext cx="541866" cy="5418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DB1864-1983-4387-A8BA-958D35EAAEB7}">
      <dsp:nvSpPr>
        <dsp:cNvPr id="0" name=""/>
        <dsp:cNvSpPr/>
      </dsp:nvSpPr>
      <dsp:spPr>
        <a:xfrm>
          <a:off x="4954190" y="0"/>
          <a:ext cx="235743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1">
          <a:noAutofit/>
        </a:bodyPr>
        <a:lstStyle/>
        <a:p>
          <a:pPr marL="0" lvl="0" indent="0" algn="l" defTabSz="755650">
            <a:lnSpc>
              <a:spcPct val="90000"/>
            </a:lnSpc>
            <a:spcBef>
              <a:spcPct val="0"/>
            </a:spcBef>
            <a:spcAft>
              <a:spcPct val="35000"/>
            </a:spcAft>
            <a:buNone/>
          </a:pPr>
          <a:r>
            <a:rPr lang="de-DE" sz="1700" kern="1200" dirty="0">
              <a:solidFill>
                <a:schemeClr val="bg1"/>
              </a:solidFill>
              <a:latin typeface="Segoe UI (body)"/>
              <a:ea typeface="Times New Roman" panose="02020603050405020304" pitchFamily="18" charset="0"/>
              <a:cs typeface="Times New Roman" panose="02020603050405020304" pitchFamily="18" charset="0"/>
            </a:rPr>
            <a:t>Conclude  </a:t>
          </a:r>
          <a:endParaRPr lang="en-US" sz="1700" kern="1200" dirty="0">
            <a:solidFill>
              <a:schemeClr val="bg1"/>
            </a:solidFill>
            <a:latin typeface="Segoe UI (body)"/>
            <a:ea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de-DE" sz="1300" kern="1200" dirty="0">
              <a:solidFill>
                <a:schemeClr val="bg1"/>
              </a:solidFill>
              <a:latin typeface="Segoe UI (body)"/>
              <a:ea typeface="Times New Roman" panose="02020603050405020304" pitchFamily="18" charset="0"/>
              <a:cs typeface="Times New Roman" panose="02020603050405020304" pitchFamily="18" charset="0"/>
            </a:rPr>
            <a:t>post-mortem, validation, path to production plan</a:t>
          </a:r>
          <a:endParaRPr lang="en-US" sz="1300" kern="1200" dirty="0">
            <a:solidFill>
              <a:schemeClr val="bg1"/>
            </a:solidFill>
            <a:latin typeface="Segoe UI (body)"/>
            <a:ea typeface="Times New Roman" panose="02020603050405020304" pitchFamily="18" charset="0"/>
            <a:cs typeface="Times New Roman" panose="02020603050405020304" pitchFamily="18" charset="0"/>
          </a:endParaRPr>
        </a:p>
      </dsp:txBody>
      <dsp:txXfrm>
        <a:off x="4954190" y="0"/>
        <a:ext cx="2357437" cy="2167466"/>
      </dsp:txXfrm>
    </dsp:sp>
    <dsp:sp modelId="{60C771E2-9A3C-4699-AB45-6EAC3600D224}">
      <dsp:nvSpPr>
        <dsp:cNvPr id="0" name=""/>
        <dsp:cNvSpPr/>
      </dsp:nvSpPr>
      <dsp:spPr>
        <a:xfrm>
          <a:off x="5861976" y="2438400"/>
          <a:ext cx="541866" cy="54186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33396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2170869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12</a:t>
            </a:fld>
            <a:endParaRPr lang="en-US"/>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7733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0" dirty="0">
                <a:latin typeface="+mn-lt"/>
                <a:cs typeface="+mn-cs"/>
              </a:rPr>
              <a:t>Your ADS may involve delivering technical artifacts in addition to documentation and a detailed plan.</a:t>
            </a:r>
            <a:br>
              <a:rPr lang="en-US" sz="1200" spc="0" dirty="0">
                <a:latin typeface="+mn-lt"/>
                <a:cs typeface="+mn-cs"/>
              </a:rPr>
            </a:br>
            <a:br>
              <a:rPr lang="en-US" sz="1200" spc="0" dirty="0">
                <a:latin typeface="+mn-lt"/>
                <a:cs typeface="+mn-cs"/>
              </a:rPr>
            </a:br>
            <a:r>
              <a:rPr lang="en-US" sz="1200" spc="0" dirty="0">
                <a:latin typeface="+mn-lt"/>
                <a:cs typeface="+mn-cs"/>
              </a:rPr>
              <a:t>Building a pilot that runs in your customer’s Azure subscription is most likely your goal.</a:t>
            </a:r>
            <a:br>
              <a:rPr lang="en-US" sz="1200" spc="0" dirty="0">
                <a:latin typeface="+mn-lt"/>
                <a:cs typeface="+mn-cs"/>
              </a:rPr>
            </a:br>
            <a:br>
              <a:rPr lang="en-US" sz="1200" spc="0" dirty="0">
                <a:latin typeface="+mn-lt"/>
                <a:cs typeface="+mn-cs"/>
              </a:rPr>
            </a:br>
            <a:r>
              <a:rPr lang="en-US" sz="1200" spc="0" dirty="0">
                <a:latin typeface="+mn-lt"/>
                <a:cs typeface="+mn-cs"/>
              </a:rPr>
              <a:t>Sometimes you need to proof-out to de-risk certain aspects of the design by creating a POC. There are some benefits to doing this:</a:t>
            </a:r>
          </a:p>
          <a:p>
            <a:endParaRPr lang="en-US" sz="1200" spc="0" dirty="0">
              <a:latin typeface="+mn-lt"/>
              <a:cs typeface="+mn-cs"/>
            </a:endParaRPr>
          </a:p>
          <a:p>
            <a:pPr marL="285750" indent="-285750">
              <a:buFont typeface="Arial" panose="020B0604020202020204" pitchFamily="34" charset="0"/>
              <a:buChar char="•"/>
            </a:pPr>
            <a:r>
              <a:rPr lang="en-US" sz="1200" spc="0" dirty="0">
                <a:latin typeface="+mn-lt"/>
                <a:cs typeface="+mn-cs"/>
              </a:rPr>
              <a:t>Builds confidence</a:t>
            </a:r>
          </a:p>
          <a:p>
            <a:pPr marL="285750" indent="-285750">
              <a:buFont typeface="Arial" panose="020B0604020202020204" pitchFamily="34" charset="0"/>
              <a:buChar char="•"/>
            </a:pPr>
            <a:r>
              <a:rPr lang="en-US" sz="1200" spc="0" dirty="0">
                <a:latin typeface="+mn-lt"/>
                <a:cs typeface="+mn-cs"/>
              </a:rPr>
              <a:t>Creates trust</a:t>
            </a:r>
          </a:p>
          <a:p>
            <a:pPr marL="285750" indent="-285750">
              <a:buFont typeface="Arial" panose="020B0604020202020204" pitchFamily="34" charset="0"/>
              <a:buChar char="•"/>
            </a:pPr>
            <a:r>
              <a:rPr lang="en-US" sz="1200" spc="0" dirty="0">
                <a:latin typeface="+mn-lt"/>
                <a:cs typeface="+mn-cs"/>
              </a:rPr>
              <a:t>Ensures successful pilot</a:t>
            </a:r>
          </a:p>
          <a:p>
            <a:pPr marL="285750" indent="-285750">
              <a:buFont typeface="Arial" panose="020B0604020202020204" pitchFamily="34" charset="0"/>
              <a:buChar char="•"/>
            </a:pPr>
            <a:endParaRPr lang="en-US" sz="1200" spc="0" dirty="0">
              <a:latin typeface="+mn-lt"/>
              <a:cs typeface="+mn-cs"/>
            </a:endParaRPr>
          </a:p>
          <a:p>
            <a:r>
              <a:rPr lang="en-US" dirty="0"/>
              <a:t>As a technical seller, you'll tend to prefer pilots because they get the meter going in the customer's subscription. However, does not diminish the value of proofs of technology, as they may be created </a:t>
            </a:r>
            <a:r>
              <a:rPr lang="en-US" dirty="0" err="1"/>
              <a:t>en</a:t>
            </a:r>
            <a:r>
              <a:rPr lang="en-US" dirty="0"/>
              <a:t> route to the pilot.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 </a:t>
            </a:r>
            <a:r>
              <a:rPr lang="en-US" sz="1200" b="1" kern="1200" dirty="0">
                <a:solidFill>
                  <a:srgbClr val="107BD4"/>
                </a:solidFill>
                <a:latin typeface="+mn-lt"/>
                <a:ea typeface="+mn-ea"/>
                <a:cs typeface="+mn-cs"/>
              </a:rPr>
              <a:t>proof of concept </a:t>
            </a:r>
            <a:r>
              <a:rPr lang="en-US" sz="1200" kern="1200" dirty="0">
                <a:solidFill>
                  <a:schemeClr val="tx1"/>
                </a:solidFill>
                <a:latin typeface="+mn-lt"/>
                <a:ea typeface="+mn-ea"/>
                <a:cs typeface="+mn-cs"/>
              </a:rPr>
              <a:t>is meant to overcome customer objections by demonstrating the solution will solve the problem for which it is designed. Treat a </a:t>
            </a:r>
            <a:r>
              <a:rPr lang="en-US" sz="1200" kern="1200" dirty="0" err="1">
                <a:solidFill>
                  <a:schemeClr val="tx1"/>
                </a:solidFill>
                <a:latin typeface="+mn-lt"/>
                <a:ea typeface="+mn-ea"/>
                <a:cs typeface="+mn-cs"/>
              </a:rPr>
              <a:t>PoC</a:t>
            </a:r>
            <a:r>
              <a:rPr lang="en-US" sz="1200" kern="1200" dirty="0">
                <a:solidFill>
                  <a:schemeClr val="tx1"/>
                </a:solidFill>
                <a:latin typeface="+mn-lt"/>
                <a:ea typeface="+mn-ea"/>
                <a:cs typeface="+mn-cs"/>
              </a:rPr>
              <a:t> as a continuous learning and improvement process for the solution. A rapid execution tempo of the </a:t>
            </a:r>
            <a:r>
              <a:rPr lang="en-US" sz="1200" kern="1200" dirty="0" err="1">
                <a:solidFill>
                  <a:schemeClr val="tx1"/>
                </a:solidFill>
                <a:latin typeface="+mn-lt"/>
                <a:ea typeface="+mn-ea"/>
                <a:cs typeface="+mn-cs"/>
              </a:rPr>
              <a:t>PoC</a:t>
            </a:r>
            <a:r>
              <a:rPr lang="en-US" sz="1200" kern="1200" dirty="0">
                <a:solidFill>
                  <a:schemeClr val="tx1"/>
                </a:solidFill>
                <a:latin typeface="+mn-lt"/>
                <a:ea typeface="+mn-ea"/>
                <a:cs typeface="+mn-cs"/>
              </a:rPr>
              <a:t> helps validate the customer’s requirements, while giving them confidence in your ability to deliver on your promises. A successful </a:t>
            </a:r>
            <a:r>
              <a:rPr lang="en-US" sz="1200" kern="1200" dirty="0" err="1">
                <a:solidFill>
                  <a:schemeClr val="tx1"/>
                </a:solidFill>
                <a:latin typeface="+mn-lt"/>
                <a:ea typeface="+mn-ea"/>
                <a:cs typeface="+mn-cs"/>
              </a:rPr>
              <a:t>PoC</a:t>
            </a:r>
            <a:r>
              <a:rPr lang="en-US" sz="1200" kern="1200" dirty="0">
                <a:solidFill>
                  <a:schemeClr val="tx1"/>
                </a:solidFill>
                <a:latin typeface="+mn-lt"/>
                <a:ea typeface="+mn-ea"/>
                <a:cs typeface="+mn-cs"/>
              </a:rPr>
              <a:t> can serve as evidence that your practice can use for future engagements with your customer or new ones. In fact, many times the output of a </a:t>
            </a:r>
            <a:r>
              <a:rPr lang="en-US" sz="1200" kern="1200" dirty="0" err="1">
                <a:solidFill>
                  <a:schemeClr val="tx1"/>
                </a:solidFill>
                <a:latin typeface="+mn-lt"/>
                <a:ea typeface="+mn-ea"/>
                <a:cs typeface="+mn-cs"/>
              </a:rPr>
              <a:t>PoC</a:t>
            </a:r>
            <a:r>
              <a:rPr lang="en-US" sz="1200" kern="1200" dirty="0">
                <a:solidFill>
                  <a:schemeClr val="tx1"/>
                </a:solidFill>
                <a:latin typeface="+mn-lt"/>
                <a:ea typeface="+mn-ea"/>
                <a:cs typeface="+mn-cs"/>
              </a:rPr>
              <a:t> can be added to your practice’s intellectual property list for demonstrations, or used to accelerate future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88316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0969E-6595-442E-BF1C-409CB6FC98E3}" type="datetime1">
              <a:rPr lang="en-US" smtClean="0"/>
              <a:t>10/11/2019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18230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0969E-6595-442E-BF1C-409CB6FC98E3}" type="datetime1">
              <a:rPr lang="en-US" smtClean="0"/>
              <a:t>10/11/2019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7049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0969E-6595-442E-BF1C-409CB6FC98E3}" type="datetime1">
              <a:rPr lang="en-US" smtClean="0"/>
              <a:t>10/11/2019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59640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0969E-6595-442E-BF1C-409CB6FC98E3}" type="datetime1">
              <a:rPr lang="en-US" smtClean="0"/>
              <a:t>10/11/2019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93577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F7A91F6-C84C-D54B-9DE1-2A2DF49EE04F}" type="slidenum">
              <a:rPr lang="en-US" smtClean="0"/>
              <a:pPr/>
              <a:t>18</a:t>
            </a:fld>
            <a:endParaRPr lang="en-US"/>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91683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3658816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3927088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a:p>
        </p:txBody>
      </p:sp>
    </p:spTree>
    <p:extLst>
      <p:ext uri="{BB962C8B-B14F-4D97-AF65-F5344CB8AC3E}">
        <p14:creationId xmlns:p14="http://schemas.microsoft.com/office/powerpoint/2010/main" val="2304199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2612773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2744963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0969E-6595-442E-BF1C-409CB6FC98E3}" type="datetime1">
              <a:rPr lang="en-US" smtClean="0"/>
              <a:t>10/11/2019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569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discuss mastery of an Architecture Design Session, let’s first define what an ADS is. </a:t>
            </a:r>
          </a:p>
          <a:p>
            <a:pPr lvl="1" defTabSz="932472" fontAlgn="base">
              <a:lnSpc>
                <a:spcPct val="90000"/>
              </a:lnSpc>
              <a:spcBef>
                <a:spcPct val="0"/>
              </a:spcBef>
              <a:spcAft>
                <a:spcPct val="0"/>
              </a:spcAft>
            </a:pPr>
            <a:endParaRPr lang="en-US" sz="1200" dirty="0">
              <a:solidFill>
                <a:schemeClr val="tx1"/>
              </a:solidFill>
            </a:endParaRPr>
          </a:p>
          <a:p>
            <a:pPr lvl="0" defTabSz="932472" fontAlgn="base">
              <a:lnSpc>
                <a:spcPct val="90000"/>
              </a:lnSpc>
              <a:spcBef>
                <a:spcPct val="0"/>
              </a:spcBef>
              <a:spcAft>
                <a:spcPct val="0"/>
              </a:spcAft>
            </a:pPr>
            <a:r>
              <a:rPr lang="en-US" sz="2000" dirty="0">
                <a:solidFill>
                  <a:schemeClr val="tx1"/>
                </a:solidFill>
              </a:rPr>
              <a:t>There are alternatives to the collaborative problem-solving approach of an ADS – before committing to an ADS you should be sure an ADS is the best engagement option.</a:t>
            </a:r>
          </a:p>
          <a:p>
            <a:pPr lvl="1" defTabSz="932472" fontAlgn="base">
              <a:lnSpc>
                <a:spcPct val="90000"/>
              </a:lnSpc>
              <a:spcBef>
                <a:spcPct val="0"/>
              </a:spcBef>
              <a:spcAft>
                <a:spcPct val="0"/>
              </a:spcAft>
            </a:pP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pPr marL="800100" lvl="1" indent="-342900" defTabSz="932472" fontAlgn="base">
              <a:lnSpc>
                <a:spcPct val="90000"/>
              </a:lnSpc>
              <a:spcBef>
                <a:spcPct val="0"/>
              </a:spcBef>
              <a:spcAft>
                <a:spcPct val="0"/>
              </a:spcAft>
              <a:buFont typeface="Arial" panose="020B0604020202020204" pitchFamily="34" charset="0"/>
              <a:buChar char="•"/>
            </a:pPr>
            <a:r>
              <a:rPr lang="en-US" sz="2000" dirty="0">
                <a:solidFill>
                  <a:schemeClr val="tx1"/>
                </a:solidFill>
                <a:latin typeface="Segoe UI"/>
                <a:ea typeface="Segoe UI" pitchFamily="34" charset="0"/>
                <a:cs typeface="Segoe UI" pitchFamily="34" charset="0"/>
              </a:rPr>
              <a:t>A </a:t>
            </a:r>
            <a:r>
              <a:rPr lang="en-US" sz="2000" b="1" dirty="0">
                <a:solidFill>
                  <a:schemeClr val="tx1"/>
                </a:solidFill>
                <a:latin typeface="Segoe UI"/>
                <a:ea typeface="Segoe UI" pitchFamily="34" charset="0"/>
                <a:cs typeface="Segoe UI" pitchFamily="34" charset="0"/>
              </a:rPr>
              <a:t>product </a:t>
            </a:r>
            <a:r>
              <a:rPr kumimoji="0" lang="en-US" sz="20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briefing </a:t>
            </a:r>
            <a:r>
              <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or demonstration is better for information on services and offerings.</a:t>
            </a:r>
          </a:p>
          <a:p>
            <a:pPr marL="800100" lvl="1" indent="-342900" defTabSz="932472" fontAlgn="base">
              <a:lnSpc>
                <a:spcPct val="90000"/>
              </a:lnSpc>
              <a:spcBef>
                <a:spcPct val="0"/>
              </a:spcBef>
              <a:spcAft>
                <a:spcPct val="0"/>
              </a:spcAft>
              <a:buFont typeface="Arial" panose="020B0604020202020204" pitchFamily="34" charset="0"/>
              <a:buChar char="•"/>
            </a:pPr>
            <a:r>
              <a:rPr lang="en-US" sz="2000" b="1" dirty="0">
                <a:solidFill>
                  <a:schemeClr val="tx1"/>
                </a:solidFill>
                <a:latin typeface="Segoe UI"/>
                <a:ea typeface="Segoe UI" pitchFamily="34" charset="0"/>
                <a:cs typeface="Segoe UI" pitchFamily="34" charset="0"/>
              </a:rPr>
              <a:t>Hands-on labs </a:t>
            </a:r>
            <a:r>
              <a:rPr lang="en-US" sz="2000" dirty="0">
                <a:solidFill>
                  <a:schemeClr val="tx1"/>
                </a:solidFill>
                <a:latin typeface="Segoe UI"/>
                <a:ea typeface="Segoe UI" pitchFamily="34" charset="0"/>
                <a:cs typeface="Segoe UI" pitchFamily="34" charset="0"/>
              </a:rPr>
              <a:t>or </a:t>
            </a:r>
            <a:r>
              <a:rPr lang="en-US" sz="2000" b="1" dirty="0">
                <a:solidFill>
                  <a:schemeClr val="tx1"/>
                </a:solidFill>
                <a:latin typeface="Segoe UI"/>
                <a:ea typeface="Segoe UI" pitchFamily="34" charset="0"/>
                <a:cs typeface="Segoe UI" pitchFamily="34" charset="0"/>
              </a:rPr>
              <a:t>trainings</a:t>
            </a:r>
            <a:r>
              <a:rPr lang="en-US" sz="2000" dirty="0">
                <a:solidFill>
                  <a:schemeClr val="tx1"/>
                </a:solidFill>
                <a:latin typeface="Segoe UI"/>
                <a:ea typeface="Segoe UI" pitchFamily="34" charset="0"/>
                <a:cs typeface="Segoe UI" pitchFamily="34" charset="0"/>
              </a:rPr>
              <a:t> are better for providing experience with services.</a:t>
            </a:r>
            <a:endParaRPr kumimoji="0" lang="en-US" sz="20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2058525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7029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To successfully lead an ADS, you will need significant time for planning prior to the engagement and for collaboration during the engagement.</a:t>
            </a:r>
          </a:p>
          <a:p>
            <a:r>
              <a:rPr lang="en-US" sz="1200"/>
              <a:t> </a:t>
            </a:r>
          </a:p>
          <a:p>
            <a:r>
              <a:rPr lang="en-US" sz="1200"/>
              <a:t>In the session, you will identify the opportunity and current state, whiteboard and develop possible solutions for the future state, and propose an implementation plan.</a:t>
            </a:r>
          </a:p>
          <a:p>
            <a:endParaRPr lang="en-US" sz="1200"/>
          </a:p>
          <a:p>
            <a:r>
              <a:rPr lang="en-US" sz="1200"/>
              <a:t>Delivering an ADS is one effective way to land on a shared vision and scope. </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491601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4137657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Whiteboards and Surface Hub support the type of collaboration you’ll need for a successful ADS. </a:t>
            </a:r>
            <a:br>
              <a:rPr lang="en-US" sz="1200" dirty="0">
                <a:latin typeface="+mn-lt"/>
              </a:rPr>
            </a:br>
            <a:endParaRPr lang="en-US" sz="1200" dirty="0">
              <a:latin typeface="+mn-lt"/>
            </a:endParaRPr>
          </a:p>
          <a:p>
            <a:r>
              <a:rPr lang="en-US" sz="1200" dirty="0">
                <a:latin typeface="+mn-lt"/>
              </a:rPr>
              <a:t>Focus on your stakeholders, use the whiteboard as a tool for recording ideas, and get approval at each step before moving forward. </a:t>
            </a:r>
          </a:p>
          <a:p>
            <a:endParaRPr lang="en-US" sz="1200" b="1"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1. Project goal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Write down the project goal to help focus everyone to the desired outcomes. </a:t>
            </a:r>
          </a:p>
          <a:p>
            <a:r>
              <a:rPr lang="en-US" sz="1200" b="1" i="0" u="none" strike="noStrike" kern="1200" baseline="0" dirty="0">
                <a:solidFill>
                  <a:schemeClr val="tx1"/>
                </a:solidFill>
                <a:latin typeface="+mn-lt"/>
                <a:ea typeface="+mn-ea"/>
                <a:cs typeface="+mn-cs"/>
              </a:rPr>
              <a:t>2. Requirements and concerns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Begin with the items you’ve listed from the pre-call. Make sure that everyone gets a chance to be heard. Write down names next to each person’s requirements or concerns. </a:t>
            </a:r>
          </a:p>
          <a:p>
            <a:r>
              <a:rPr lang="en-US" sz="1200" b="1" i="0" u="none" strike="noStrike" kern="1200" baseline="0" dirty="0">
                <a:solidFill>
                  <a:schemeClr val="tx1"/>
                </a:solidFill>
                <a:latin typeface="+mn-lt"/>
                <a:ea typeface="+mn-ea"/>
                <a:cs typeface="+mn-cs"/>
              </a:rPr>
              <a:t>3. Parking lot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Acknowledge out-of-scope items. Help people set these concerns aside for later and focus back on the topic at hand. </a:t>
            </a:r>
          </a:p>
          <a:p>
            <a:r>
              <a:rPr lang="en-US" sz="1200" b="1" i="0" u="none" strike="noStrike" kern="1200" baseline="0" dirty="0">
                <a:solidFill>
                  <a:schemeClr val="tx1"/>
                </a:solidFill>
                <a:latin typeface="+mn-lt"/>
                <a:ea typeface="+mn-ea"/>
                <a:cs typeface="+mn-cs"/>
              </a:rPr>
              <a:t>4. Current state</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Diagram the current state and ownership in black. The customer may help diagram this on the whiteboard. Be careful with technical depth. Focus on the system details that affect the ADS outcomes.</a:t>
            </a:r>
          </a:p>
          <a:p>
            <a:r>
              <a:rPr lang="en-US" sz="1200" b="1" i="0" u="none" strike="noStrike" kern="1200" baseline="0" dirty="0">
                <a:solidFill>
                  <a:schemeClr val="tx1"/>
                </a:solidFill>
                <a:latin typeface="+mn-lt"/>
                <a:ea typeface="+mn-ea"/>
                <a:cs typeface="+mn-cs"/>
              </a:rPr>
              <a:t>5. Future vision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Capture a high-level view of what the customer really wants in green before diving into technologies. Help customers envision the potential opportunities with Microsoft technologies. </a:t>
            </a:r>
          </a:p>
          <a:p>
            <a:r>
              <a:rPr lang="en-US" sz="1200" b="1" i="0" u="none" strike="noStrike" kern="1200" baseline="0" dirty="0">
                <a:solidFill>
                  <a:schemeClr val="tx1"/>
                </a:solidFill>
                <a:latin typeface="+mn-lt"/>
                <a:ea typeface="+mn-ea"/>
                <a:cs typeface="+mn-cs"/>
              </a:rPr>
              <a:t>6. Implementation plan</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Break the plan into clear steps so the customer can track the project schedule and budget flexibility. </a:t>
            </a:r>
          </a:p>
          <a:p>
            <a:r>
              <a:rPr lang="en-US" sz="1200" b="1" i="0" u="none" strike="noStrike" kern="1200" baseline="0" dirty="0">
                <a:solidFill>
                  <a:schemeClr val="tx1"/>
                </a:solidFill>
                <a:latin typeface="+mn-lt"/>
                <a:ea typeface="+mn-ea"/>
                <a:cs typeface="+mn-cs"/>
              </a:rPr>
              <a:t>7. Next steps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Assign immediate action items during the meeting.</a:t>
            </a:r>
          </a:p>
          <a:p>
            <a:r>
              <a:rPr lang="en-US" sz="1200" b="1" i="0" u="none" strike="noStrike" kern="1200" baseline="0" dirty="0">
                <a:solidFill>
                  <a:schemeClr val="tx1"/>
                </a:solidFill>
                <a:latin typeface="+mn-lt"/>
                <a:ea typeface="+mn-ea"/>
                <a:cs typeface="+mn-cs"/>
              </a:rPr>
              <a:t>8. Wrap-up</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Verify with all stakeholders that their requirements and concerns have been sufficiently addressed with the solution and plan. Close with agreement on the next steps.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922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a:solidFill>
                  <a:schemeClr val="tx1"/>
                </a:solidFill>
                <a:latin typeface="+mn-lt"/>
                <a:ea typeface="+mn-ea"/>
                <a:cs typeface="+mn-cs"/>
              </a:rPr>
              <a:t>During the ADS, you and your customer planned a high-level architecture and conceptual design for a solution that addresses their organization’s business goals and technical requirements. </a:t>
            </a:r>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293864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2">
                    <a:lumMod val="50000"/>
                  </a:schemeClr>
                </a:solidFill>
                <a:latin typeface="Segoe UI Light"/>
              </a:rPr>
              <a:t>Microsoft has made available icon libraries for PowerPoint (as PNG files) and Visio that simplify creating great diagrams using standardized icons for Azure services. </a:t>
            </a:r>
          </a:p>
          <a:p>
            <a:endParaRPr lang="en-US"/>
          </a:p>
        </p:txBody>
      </p:sp>
      <p:sp>
        <p:nvSpPr>
          <p:cNvPr id="4" name="Slide Number Placeholder 3"/>
          <p:cNvSpPr>
            <a:spLocks noGrp="1"/>
          </p:cNvSpPr>
          <p:nvPr>
            <p:ph type="sldNum" sz="quarter" idx="10"/>
          </p:nvPr>
        </p:nvSpPr>
        <p:spPr/>
        <p:txBody>
          <a:bodyPr/>
          <a:lstStyle/>
          <a:p>
            <a:fld id="{D9EB630B-BF71-A34E-9F10-CD6A3DB979C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0758121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Tree>
    <p:extLst>
      <p:ext uri="{BB962C8B-B14F-4D97-AF65-F5344CB8AC3E}">
        <p14:creationId xmlns:p14="http://schemas.microsoft.com/office/powerpoint/2010/main" val="108186507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144706449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58983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649428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948932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7">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541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spc="-98">
                <a:ln w="3175">
                  <a:noFill/>
                </a:ln>
                <a:solidFill>
                  <a:srgbClr val="FFFFFF"/>
                </a:solidFill>
                <a:latin typeface="Segoe UI" panose="020B0502040204020203" pitchFamily="34" charset="0"/>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884778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3384601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415773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5243292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922102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64249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94493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303470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511846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67981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1670751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4965436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4856999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1933053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669336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94155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3"/>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487090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749490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33226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49115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96457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08319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978330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046370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62729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101014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3"/>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02223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050207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dirty="0">
                <a:gradFill>
                  <a:gsLst>
                    <a:gs pos="0">
                      <a:schemeClr val="tx1"/>
                    </a:gs>
                    <a:gs pos="100000">
                      <a:schemeClr val="tx1"/>
                    </a:gs>
                  </a:gsLst>
                  <a:lin ang="5400000" scaled="0"/>
                </a:gradFill>
                <a:cs typeface="Segoe UI" pitchFamily="34" charset="0"/>
              </a:rPr>
              <a:t>© 2019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3809809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5971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95" r:id="rId4"/>
    <p:sldLayoutId id="2147483686" r:id="rId5"/>
    <p:sldLayoutId id="2147483687" r:id="rId6"/>
    <p:sldLayoutId id="2147483689" r:id="rId7"/>
    <p:sldLayoutId id="2147483690" r:id="rId8"/>
    <p:sldLayoutId id="2147483693" r:id="rId9"/>
    <p:sldLayoutId id="2147483715" r:id="rId10"/>
    <p:sldLayoutId id="2147483716" r:id="rId11"/>
    <p:sldLayoutId id="2147483717" r:id="rId12"/>
    <p:sldLayoutId id="2147483718" r:id="rId13"/>
    <p:sldLayoutId id="2147483719" r:id="rId14"/>
    <p:sldLayoutId id="2147483752" r:id="rId15"/>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796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53741858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aka.ms/azurevis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609982" y="1105053"/>
            <a:ext cx="10251982" cy="3725096"/>
          </a:xfrm>
        </p:spPr>
        <p:txBody>
          <a:bodyPr/>
          <a:lstStyle/>
          <a:p>
            <a:r>
              <a:rPr lang="en-US" dirty="0"/>
              <a:t>Architecture Design Session (ADS)</a:t>
            </a:r>
          </a:p>
          <a:p>
            <a:endParaRPr lang="en-US" dirty="0"/>
          </a:p>
        </p:txBody>
      </p:sp>
    </p:spTree>
    <p:extLst>
      <p:ext uri="{BB962C8B-B14F-4D97-AF65-F5344CB8AC3E}">
        <p14:creationId xmlns:p14="http://schemas.microsoft.com/office/powerpoint/2010/main" val="39306678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34BB74-1C29-4A89-BFD8-391FE9240ACA}"/>
              </a:ext>
            </a:extLst>
          </p:cNvPr>
          <p:cNvSpPr>
            <a:spLocks noGrp="1"/>
          </p:cNvSpPr>
          <p:nvPr>
            <p:ph type="body" sz="quarter" idx="10"/>
          </p:nvPr>
        </p:nvSpPr>
        <p:spPr>
          <a:xfrm>
            <a:off x="269239" y="1659047"/>
            <a:ext cx="5452870" cy="4228850"/>
          </a:xfrm>
        </p:spPr>
        <p:txBody>
          <a:bodyPr/>
          <a:lstStyle/>
          <a:p>
            <a:pPr marL="0" indent="0">
              <a:buNone/>
            </a:pPr>
            <a:r>
              <a:rPr lang="en-US" sz="2400">
                <a:latin typeface="+mn-lt"/>
              </a:rPr>
              <a:t>Distribute the meeting artifacts to the ADS participants. </a:t>
            </a:r>
          </a:p>
          <a:p>
            <a:pPr marL="0" indent="0">
              <a:buNone/>
            </a:pPr>
            <a:endParaRPr lang="en-US" sz="2400">
              <a:latin typeface="+mn-lt"/>
            </a:endParaRPr>
          </a:p>
          <a:p>
            <a:pPr marL="0" indent="0">
              <a:buNone/>
            </a:pPr>
            <a:r>
              <a:rPr lang="en-US" sz="2400">
                <a:latin typeface="+mn-lt"/>
              </a:rPr>
              <a:t>Include: </a:t>
            </a:r>
          </a:p>
          <a:p>
            <a:r>
              <a:rPr lang="en-US" sz="1800">
                <a:latin typeface="+mn-lt"/>
              </a:rPr>
              <a:t>Photos of the board(s) </a:t>
            </a:r>
          </a:p>
          <a:p>
            <a:r>
              <a:rPr lang="en-US" sz="1800">
                <a:latin typeface="+mn-lt"/>
              </a:rPr>
              <a:t>Key decisions made </a:t>
            </a:r>
          </a:p>
          <a:p>
            <a:r>
              <a:rPr lang="en-US" sz="1800">
                <a:latin typeface="+mn-lt"/>
              </a:rPr>
              <a:t>Document: </a:t>
            </a:r>
          </a:p>
          <a:p>
            <a:pPr marL="914400" lvl="1" indent="-339725">
              <a:buFont typeface="Courier New" panose="02070309020205020404" pitchFamily="49" charset="0"/>
              <a:buChar char="o"/>
              <a:tabLst>
                <a:tab pos="858838" algn="l"/>
              </a:tabLst>
            </a:pPr>
            <a:r>
              <a:rPr lang="en-US"/>
              <a:t>Requirements and concerns</a:t>
            </a:r>
          </a:p>
          <a:p>
            <a:pPr marL="914400" lvl="1" indent="-339725">
              <a:buFont typeface="Courier New" panose="02070309020205020404" pitchFamily="49" charset="0"/>
              <a:buChar char="o"/>
              <a:tabLst>
                <a:tab pos="858838" algn="l"/>
              </a:tabLst>
            </a:pPr>
            <a:r>
              <a:rPr lang="en-US"/>
              <a:t>Implementation plan</a:t>
            </a:r>
          </a:p>
          <a:p>
            <a:pPr marL="914400" lvl="1" indent="-339725">
              <a:buFont typeface="Courier New" panose="02070309020205020404" pitchFamily="49" charset="0"/>
              <a:buChar char="o"/>
              <a:tabLst>
                <a:tab pos="858838" algn="l"/>
              </a:tabLst>
            </a:pPr>
            <a:r>
              <a:rPr lang="en-US"/>
              <a:t>Next steps and action items </a:t>
            </a:r>
            <a:endParaRPr lang="en-US" sz="100"/>
          </a:p>
          <a:p>
            <a:r>
              <a:rPr lang="en-US" sz="1800">
                <a:latin typeface="+mn-lt"/>
              </a:rPr>
              <a:t>A formal illustration of the current state and proposed solution in PowerPoint or Visio</a:t>
            </a:r>
          </a:p>
        </p:txBody>
      </p:sp>
      <p:sp>
        <p:nvSpPr>
          <p:cNvPr id="2" name="Title 1">
            <a:extLst>
              <a:ext uri="{FF2B5EF4-FFF2-40B4-BE49-F238E27FC236}">
                <a16:creationId xmlns:a16="http://schemas.microsoft.com/office/drawing/2014/main" id="{29082119-0193-4049-AA77-059AD6F90D19}"/>
              </a:ext>
            </a:extLst>
          </p:cNvPr>
          <p:cNvSpPr>
            <a:spLocks noGrp="1"/>
          </p:cNvSpPr>
          <p:nvPr>
            <p:ph type="title"/>
          </p:nvPr>
        </p:nvSpPr>
        <p:spPr/>
        <p:txBody>
          <a:bodyPr/>
          <a:lstStyle/>
          <a:p>
            <a:r>
              <a:rPr lang="en-US"/>
              <a:t>ADS follow-up</a:t>
            </a:r>
          </a:p>
        </p:txBody>
      </p:sp>
      <p:sp>
        <p:nvSpPr>
          <p:cNvPr id="4" name="Picture Placeholder 3">
            <a:extLst>
              <a:ext uri="{FF2B5EF4-FFF2-40B4-BE49-F238E27FC236}">
                <a16:creationId xmlns:a16="http://schemas.microsoft.com/office/drawing/2014/main" id="{76C5E1A9-9436-45FA-8797-087E2224DA0C}"/>
              </a:ext>
            </a:extLst>
          </p:cNvPr>
          <p:cNvSpPr>
            <a:spLocks noGrp="1"/>
          </p:cNvSpPr>
          <p:nvPr>
            <p:ph type="pic" sz="quarter" idx="11"/>
          </p:nvPr>
        </p:nvSpPr>
        <p:spPr/>
      </p:sp>
    </p:spTree>
    <p:extLst>
      <p:ext uri="{BB962C8B-B14F-4D97-AF65-F5344CB8AC3E}">
        <p14:creationId xmlns:p14="http://schemas.microsoft.com/office/powerpoint/2010/main" val="26520512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a:t>How to scale </a:t>
            </a:r>
            <a:r>
              <a:rPr lang="en-US" b="1"/>
              <a:t>your</a:t>
            </a:r>
            <a:r>
              <a:rPr lang="en-US"/>
              <a:t> ADS </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171908" y="1557534"/>
            <a:ext cx="5763532" cy="4745915"/>
          </a:xfrm>
          <a:prstGeom prst="rect">
            <a:avLst/>
          </a:prstGeom>
        </p:spPr>
        <p:txBody>
          <a:bodyPr wrap="square">
            <a:spAutoFit/>
          </a:bodyPr>
          <a:lstStyle/>
          <a:p>
            <a:pPr marL="457200" indent="-457200">
              <a:spcAft>
                <a:spcPts val="600"/>
              </a:spcAft>
              <a:buClr>
                <a:srgbClr val="107BD4"/>
              </a:buClr>
              <a:buFont typeface="Wingdings" charset="2"/>
              <a:buChar char="q"/>
            </a:pPr>
            <a:r>
              <a:rPr lang="en-US" sz="2400" dirty="0">
                <a:latin typeface="+mn-lt"/>
              </a:rPr>
              <a:t>Assess the required knowledge areas</a:t>
            </a:r>
          </a:p>
          <a:p>
            <a:pPr marL="457200" indent="-457200">
              <a:spcAft>
                <a:spcPts val="600"/>
              </a:spcAft>
              <a:buClr>
                <a:srgbClr val="107BD4"/>
              </a:buClr>
              <a:buFont typeface="Wingdings" charset="2"/>
              <a:buChar char="q"/>
            </a:pPr>
            <a:r>
              <a:rPr lang="en-US" sz="2400" dirty="0">
                <a:latin typeface="+mn-lt"/>
              </a:rPr>
              <a:t>Get a SME team together</a:t>
            </a:r>
          </a:p>
          <a:p>
            <a:pPr marL="457200" indent="-457200">
              <a:spcAft>
                <a:spcPts val="600"/>
              </a:spcAft>
              <a:buClr>
                <a:srgbClr val="107BD4"/>
              </a:buClr>
              <a:buFont typeface="Wingdings" charset="2"/>
              <a:buChar char="q"/>
            </a:pPr>
            <a:r>
              <a:rPr lang="en-US" sz="2400" dirty="0">
                <a:latin typeface="+mn-lt"/>
              </a:rPr>
              <a:t>Manage technical and organizational responsibilities</a:t>
            </a:r>
          </a:p>
          <a:p>
            <a:pPr marL="457200" indent="-457200">
              <a:spcAft>
                <a:spcPts val="600"/>
              </a:spcAft>
              <a:buClr>
                <a:srgbClr val="107BD4"/>
              </a:buClr>
              <a:buFont typeface="Wingdings" charset="2"/>
              <a:buChar char="q"/>
            </a:pPr>
            <a:r>
              <a:rPr lang="en-US" sz="2400" dirty="0">
                <a:latin typeface="+mn-lt"/>
              </a:rPr>
              <a:t>Plan for additional collaboration review/design steps in the pre, delivery and post phases</a:t>
            </a:r>
          </a:p>
          <a:p>
            <a:pPr marL="457200" indent="-457200">
              <a:spcAft>
                <a:spcPts val="600"/>
              </a:spcAft>
              <a:buClr>
                <a:srgbClr val="107BD4"/>
              </a:buClr>
              <a:buFont typeface="Wingdings" charset="2"/>
              <a:buChar char="q"/>
            </a:pPr>
            <a:r>
              <a:rPr lang="en-US" sz="2400" dirty="0">
                <a:latin typeface="+mn-lt"/>
              </a:rPr>
              <a:t>Eliminate redundancies</a:t>
            </a:r>
          </a:p>
          <a:p>
            <a:pPr marL="457200" indent="-457200">
              <a:spcAft>
                <a:spcPts val="600"/>
              </a:spcAft>
              <a:buClr>
                <a:srgbClr val="107BD4"/>
              </a:buClr>
              <a:buFont typeface="Wingdings" charset="2"/>
              <a:buChar char="q"/>
            </a:pPr>
            <a:r>
              <a:rPr lang="en-US" sz="2400" dirty="0">
                <a:latin typeface="+mn-lt"/>
              </a:rPr>
              <a:t>Produce a cohesive solution </a:t>
            </a:r>
          </a:p>
          <a:p>
            <a:pPr marL="457200" indent="-457200">
              <a:spcAft>
                <a:spcPts val="600"/>
              </a:spcAft>
              <a:buClr>
                <a:srgbClr val="107BD4"/>
              </a:buClr>
              <a:buFont typeface="Wingdings" charset="2"/>
              <a:buChar char="q"/>
            </a:pPr>
            <a:r>
              <a:rPr lang="en-US" sz="2400" dirty="0">
                <a:latin typeface="+mn-lt"/>
              </a:rPr>
              <a:t>Be the one voice of your organization to your customer</a:t>
            </a:r>
          </a:p>
        </p:txBody>
      </p:sp>
      <p:pic>
        <p:nvPicPr>
          <p:cNvPr id="6" name="Picture 5">
            <a:extLst>
              <a:ext uri="{FF2B5EF4-FFF2-40B4-BE49-F238E27FC236}">
                <a16:creationId xmlns:a16="http://schemas.microsoft.com/office/drawing/2014/main" id="{21A3D89D-D87A-45D2-BE94-CA6848A4360D}"/>
              </a:ext>
            </a:extLst>
          </p:cNvPr>
          <p:cNvPicPr>
            <a:picLocks noChangeAspect="1"/>
          </p:cNvPicPr>
          <p:nvPr/>
        </p:nvPicPr>
        <p:blipFill rotWithShape="1">
          <a:blip r:embed="rId3">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29165351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err="1"/>
              <a:t>PoC</a:t>
            </a:r>
            <a:r>
              <a:rPr lang="en-US" dirty="0"/>
              <a:t> and Pilot</a:t>
            </a:r>
          </a:p>
        </p:txBody>
      </p:sp>
    </p:spTree>
    <p:extLst>
      <p:ext uri="{BB962C8B-B14F-4D97-AF65-F5344CB8AC3E}">
        <p14:creationId xmlns:p14="http://schemas.microsoft.com/office/powerpoint/2010/main" val="29842198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 </a:t>
            </a:r>
            <a:r>
              <a:rPr lang="mr-IN" dirty="0"/>
              <a:t>–</a:t>
            </a:r>
            <a:r>
              <a:rPr lang="en-US" dirty="0"/>
              <a:t> </a:t>
            </a:r>
            <a:r>
              <a:rPr lang="en-US" dirty="0" err="1"/>
              <a:t>PoC</a:t>
            </a:r>
            <a:r>
              <a:rPr lang="en-US" dirty="0"/>
              <a:t> or Pilot?</a:t>
            </a:r>
          </a:p>
        </p:txBody>
      </p:sp>
      <p:sp>
        <p:nvSpPr>
          <p:cNvPr id="4" name="Diamond 3"/>
          <p:cNvSpPr/>
          <p:nvPr/>
        </p:nvSpPr>
        <p:spPr bwMode="auto">
          <a:xfrm>
            <a:off x="567967" y="3382733"/>
            <a:ext cx="508000" cy="508000"/>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338597" y="3794633"/>
            <a:ext cx="980589" cy="627864"/>
          </a:xfrm>
          <a:prstGeom prst="rect">
            <a:avLst/>
          </a:prstGeom>
          <a:noFill/>
        </p:spPr>
        <p:txBody>
          <a:bodyPr wrap="none" lIns="182880" tIns="146304" rIns="182880" bIns="146304" rtlCol="0">
            <a:spAutoFit/>
          </a:bodyPr>
          <a:lstStyle/>
          <a:p>
            <a:pPr>
              <a:lnSpc>
                <a:spcPct val="90000"/>
              </a:lnSpc>
              <a:spcAft>
                <a:spcPts val="600"/>
              </a:spcAft>
            </a:pPr>
            <a:r>
              <a:rPr lang="en-US" sz="2400"/>
              <a:t>Start</a:t>
            </a:r>
          </a:p>
        </p:txBody>
      </p:sp>
      <p:sp>
        <p:nvSpPr>
          <p:cNvPr id="7" name="Rectangle 6"/>
          <p:cNvSpPr/>
          <p:nvPr/>
        </p:nvSpPr>
        <p:spPr>
          <a:xfrm>
            <a:off x="1582932" y="2397274"/>
            <a:ext cx="2560316" cy="480131"/>
          </a:xfrm>
          <a:prstGeom prst="rect">
            <a:avLst/>
          </a:prstGeom>
        </p:spPr>
        <p:txBody>
          <a:bodyPr wrap="none">
            <a:spAutoFit/>
          </a:bodyPr>
          <a:lstStyle/>
          <a:p>
            <a:pPr>
              <a:lnSpc>
                <a:spcPct val="90000"/>
              </a:lnSpc>
              <a:spcAft>
                <a:spcPts val="600"/>
              </a:spcAft>
            </a:pPr>
            <a:r>
              <a:rPr lang="en-US" sz="1400"/>
              <a:t>Will proving the scope out</a:t>
            </a:r>
            <a:br>
              <a:rPr lang="en-US" sz="1400"/>
            </a:br>
            <a:r>
              <a:rPr lang="en-US" sz="1400"/>
              <a:t>earlier risk the overall project?</a:t>
            </a:r>
          </a:p>
        </p:txBody>
      </p:sp>
      <p:sp>
        <p:nvSpPr>
          <p:cNvPr id="9" name="Rectangle 8"/>
          <p:cNvSpPr/>
          <p:nvPr/>
        </p:nvSpPr>
        <p:spPr>
          <a:xfrm>
            <a:off x="7068852" y="4169188"/>
            <a:ext cx="1961819" cy="480131"/>
          </a:xfrm>
          <a:prstGeom prst="rect">
            <a:avLst/>
          </a:prstGeom>
        </p:spPr>
        <p:txBody>
          <a:bodyPr wrap="none">
            <a:spAutoFit/>
          </a:bodyPr>
          <a:lstStyle/>
          <a:p>
            <a:pPr>
              <a:lnSpc>
                <a:spcPct val="90000"/>
              </a:lnSpc>
              <a:spcAft>
                <a:spcPts val="600"/>
              </a:spcAft>
            </a:pPr>
            <a:r>
              <a:rPr lang="en-US" sz="1400"/>
              <a:t>Does it need to release</a:t>
            </a:r>
            <a:br>
              <a:rPr lang="en-US" sz="1400"/>
            </a:br>
            <a:r>
              <a:rPr lang="en-US" sz="1400"/>
              <a:t>into production?</a:t>
            </a:r>
          </a:p>
        </p:txBody>
      </p:sp>
      <p:sp>
        <p:nvSpPr>
          <p:cNvPr id="10" name="Rectangle 9"/>
          <p:cNvSpPr/>
          <p:nvPr/>
        </p:nvSpPr>
        <p:spPr>
          <a:xfrm>
            <a:off x="1545528" y="4469952"/>
            <a:ext cx="3376593" cy="480131"/>
          </a:xfrm>
          <a:prstGeom prst="rect">
            <a:avLst/>
          </a:prstGeom>
        </p:spPr>
        <p:txBody>
          <a:bodyPr wrap="square">
            <a:spAutoFit/>
          </a:bodyPr>
          <a:lstStyle/>
          <a:p>
            <a:pPr>
              <a:lnSpc>
                <a:spcPct val="90000"/>
              </a:lnSpc>
              <a:spcAft>
                <a:spcPts val="600"/>
              </a:spcAft>
            </a:pPr>
            <a:r>
              <a:rPr lang="en-US" sz="1400"/>
              <a:t>Is the technology/architecture unfamiliar</a:t>
            </a:r>
            <a:br>
              <a:rPr lang="en-US" sz="1400"/>
            </a:br>
            <a:r>
              <a:rPr lang="en-US" sz="1400"/>
              <a:t>to the customer?</a:t>
            </a:r>
          </a:p>
        </p:txBody>
      </p:sp>
      <p:sp>
        <p:nvSpPr>
          <p:cNvPr id="12" name="Rectangle 11"/>
          <p:cNvSpPr/>
          <p:nvPr/>
        </p:nvSpPr>
        <p:spPr>
          <a:xfrm>
            <a:off x="1562072" y="3401495"/>
            <a:ext cx="3278141" cy="480131"/>
          </a:xfrm>
          <a:prstGeom prst="rect">
            <a:avLst/>
          </a:prstGeom>
        </p:spPr>
        <p:txBody>
          <a:bodyPr wrap="none">
            <a:spAutoFit/>
          </a:bodyPr>
          <a:lstStyle/>
          <a:p>
            <a:pPr>
              <a:lnSpc>
                <a:spcPct val="90000"/>
              </a:lnSpc>
              <a:spcAft>
                <a:spcPts val="600"/>
              </a:spcAft>
            </a:pPr>
            <a:r>
              <a:rPr lang="en-US" sz="1400"/>
              <a:t>Is there uncertainty about the </a:t>
            </a:r>
            <a:br>
              <a:rPr lang="en-US" sz="1400"/>
            </a:br>
            <a:r>
              <a:rPr lang="en-US" sz="1400"/>
              <a:t>recommended technology/architecture?</a:t>
            </a:r>
          </a:p>
        </p:txBody>
      </p:sp>
      <p:cxnSp>
        <p:nvCxnSpPr>
          <p:cNvPr id="13" name="Elbow Connector 12"/>
          <p:cNvCxnSpPr>
            <a:stCxn id="76" idx="3"/>
            <a:endCxn id="9" idx="0"/>
          </p:cNvCxnSpPr>
          <p:nvPr/>
        </p:nvCxnSpPr>
        <p:spPr>
          <a:xfrm>
            <a:off x="5826154" y="2760839"/>
            <a:ext cx="2223608" cy="140834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826154" y="2727178"/>
            <a:ext cx="433837" cy="286232"/>
          </a:xfrm>
          <a:prstGeom prst="rect">
            <a:avLst/>
          </a:prstGeom>
        </p:spPr>
        <p:txBody>
          <a:bodyPr wrap="none">
            <a:spAutoFit/>
          </a:bodyPr>
          <a:lstStyle/>
          <a:p>
            <a:pPr>
              <a:lnSpc>
                <a:spcPct val="90000"/>
              </a:lnSpc>
              <a:spcAft>
                <a:spcPts val="600"/>
              </a:spcAft>
            </a:pPr>
            <a:r>
              <a:rPr lang="en-US" sz="1400"/>
              <a:t>yes</a:t>
            </a:r>
          </a:p>
        </p:txBody>
      </p:sp>
      <p:cxnSp>
        <p:nvCxnSpPr>
          <p:cNvPr id="18" name="Elbow Connector 17"/>
          <p:cNvCxnSpPr>
            <a:stCxn id="79" idx="3"/>
            <a:endCxn id="9" idx="0"/>
          </p:cNvCxnSpPr>
          <p:nvPr/>
        </p:nvCxnSpPr>
        <p:spPr>
          <a:xfrm>
            <a:off x="5826153" y="3751386"/>
            <a:ext cx="2223609" cy="41780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826153" y="3752001"/>
            <a:ext cx="433837" cy="286232"/>
          </a:xfrm>
          <a:prstGeom prst="rect">
            <a:avLst/>
          </a:prstGeom>
        </p:spPr>
        <p:txBody>
          <a:bodyPr wrap="none">
            <a:spAutoFit/>
          </a:bodyPr>
          <a:lstStyle/>
          <a:p>
            <a:pPr>
              <a:lnSpc>
                <a:spcPct val="90000"/>
              </a:lnSpc>
              <a:spcAft>
                <a:spcPts val="600"/>
              </a:spcAft>
            </a:pPr>
            <a:r>
              <a:rPr lang="en-US" sz="1400"/>
              <a:t>yes</a:t>
            </a:r>
          </a:p>
        </p:txBody>
      </p:sp>
      <p:cxnSp>
        <p:nvCxnSpPr>
          <p:cNvPr id="20" name="Elbow Connector 19"/>
          <p:cNvCxnSpPr/>
          <p:nvPr/>
        </p:nvCxnSpPr>
        <p:spPr>
          <a:xfrm rot="16200000" flipH="1">
            <a:off x="7863352" y="4774404"/>
            <a:ext cx="524090" cy="24918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898201" y="4385070"/>
            <a:ext cx="386644" cy="286232"/>
          </a:xfrm>
          <a:prstGeom prst="rect">
            <a:avLst/>
          </a:prstGeom>
        </p:spPr>
        <p:txBody>
          <a:bodyPr wrap="none">
            <a:spAutoFit/>
          </a:bodyPr>
          <a:lstStyle/>
          <a:p>
            <a:pPr>
              <a:lnSpc>
                <a:spcPct val="90000"/>
              </a:lnSpc>
              <a:spcAft>
                <a:spcPts val="600"/>
              </a:spcAft>
            </a:pPr>
            <a:r>
              <a:rPr lang="en-US" sz="1400"/>
              <a:t>no</a:t>
            </a:r>
          </a:p>
        </p:txBody>
      </p:sp>
      <p:sp>
        <p:nvSpPr>
          <p:cNvPr id="22" name="Rectangle 21"/>
          <p:cNvSpPr/>
          <p:nvPr/>
        </p:nvSpPr>
        <p:spPr>
          <a:xfrm>
            <a:off x="9507855" y="5284210"/>
            <a:ext cx="1207767" cy="313932"/>
          </a:xfrm>
          <a:prstGeom prst="rect">
            <a:avLst/>
          </a:prstGeom>
          <a:ln w="28575">
            <a:solidFill>
              <a:srgbClr val="107BD4"/>
            </a:solidFill>
          </a:ln>
        </p:spPr>
        <p:txBody>
          <a:bodyPr wrap="none">
            <a:spAutoFit/>
          </a:bodyPr>
          <a:lstStyle/>
          <a:p>
            <a:pPr>
              <a:lnSpc>
                <a:spcPct val="90000"/>
              </a:lnSpc>
              <a:spcAft>
                <a:spcPts val="600"/>
              </a:spcAft>
            </a:pPr>
            <a:r>
              <a:rPr lang="en-US" sz="1600" dirty="0"/>
              <a:t>Build a </a:t>
            </a:r>
            <a:r>
              <a:rPr lang="en-US" sz="1600" dirty="0" err="1"/>
              <a:t>PoC</a:t>
            </a:r>
            <a:endParaRPr lang="en-US" sz="1600" dirty="0"/>
          </a:p>
        </p:txBody>
      </p:sp>
      <p:sp>
        <p:nvSpPr>
          <p:cNvPr id="24" name="Rectangle 23"/>
          <p:cNvSpPr/>
          <p:nvPr/>
        </p:nvSpPr>
        <p:spPr>
          <a:xfrm>
            <a:off x="7954564" y="4578969"/>
            <a:ext cx="433837" cy="286232"/>
          </a:xfrm>
          <a:prstGeom prst="rect">
            <a:avLst/>
          </a:prstGeom>
        </p:spPr>
        <p:txBody>
          <a:bodyPr wrap="none">
            <a:spAutoFit/>
          </a:bodyPr>
          <a:lstStyle/>
          <a:p>
            <a:pPr>
              <a:lnSpc>
                <a:spcPct val="90000"/>
              </a:lnSpc>
              <a:spcAft>
                <a:spcPts val="600"/>
              </a:spcAft>
            </a:pPr>
            <a:r>
              <a:rPr lang="en-US" sz="1400"/>
              <a:t>yes</a:t>
            </a:r>
          </a:p>
        </p:txBody>
      </p:sp>
      <p:sp>
        <p:nvSpPr>
          <p:cNvPr id="25" name="Rectangle 24"/>
          <p:cNvSpPr/>
          <p:nvPr/>
        </p:nvSpPr>
        <p:spPr>
          <a:xfrm>
            <a:off x="7723241" y="5284210"/>
            <a:ext cx="1257075" cy="313932"/>
          </a:xfrm>
          <a:prstGeom prst="rect">
            <a:avLst/>
          </a:prstGeom>
          <a:ln w="28575">
            <a:solidFill>
              <a:srgbClr val="107BD4"/>
            </a:solidFill>
          </a:ln>
        </p:spPr>
        <p:txBody>
          <a:bodyPr wrap="none">
            <a:spAutoFit/>
          </a:bodyPr>
          <a:lstStyle/>
          <a:p>
            <a:pPr>
              <a:lnSpc>
                <a:spcPct val="90000"/>
              </a:lnSpc>
              <a:spcAft>
                <a:spcPts val="600"/>
              </a:spcAft>
            </a:pPr>
            <a:r>
              <a:rPr lang="en-US" sz="1600"/>
              <a:t>Build a Pilot</a:t>
            </a:r>
          </a:p>
        </p:txBody>
      </p:sp>
      <p:cxnSp>
        <p:nvCxnSpPr>
          <p:cNvPr id="33" name="Elbow Connector 32"/>
          <p:cNvCxnSpPr>
            <a:stCxn id="85" idx="3"/>
            <a:endCxn id="9" idx="1"/>
          </p:cNvCxnSpPr>
          <p:nvPr/>
        </p:nvCxnSpPr>
        <p:spPr>
          <a:xfrm flipV="1">
            <a:off x="5822205" y="4409254"/>
            <a:ext cx="1246647" cy="254099"/>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784838" y="4600834"/>
            <a:ext cx="467785" cy="286232"/>
          </a:xfrm>
          <a:prstGeom prst="rect">
            <a:avLst/>
          </a:prstGeom>
        </p:spPr>
        <p:txBody>
          <a:bodyPr wrap="square">
            <a:spAutoFit/>
          </a:bodyPr>
          <a:lstStyle/>
          <a:p>
            <a:pPr>
              <a:lnSpc>
                <a:spcPct val="90000"/>
              </a:lnSpc>
              <a:spcAft>
                <a:spcPts val="600"/>
              </a:spcAft>
            </a:pPr>
            <a:r>
              <a:rPr lang="en-US" sz="1400"/>
              <a:t>yes</a:t>
            </a:r>
          </a:p>
        </p:txBody>
      </p:sp>
      <p:cxnSp>
        <p:nvCxnSpPr>
          <p:cNvPr id="36" name="Elbow Connector 35"/>
          <p:cNvCxnSpPr>
            <a:stCxn id="9" idx="3"/>
            <a:endCxn id="22" idx="0"/>
          </p:cNvCxnSpPr>
          <p:nvPr/>
        </p:nvCxnSpPr>
        <p:spPr>
          <a:xfrm>
            <a:off x="9030671" y="4409254"/>
            <a:ext cx="1081068" cy="87495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69870" y="1258765"/>
            <a:ext cx="10249185" cy="646331"/>
          </a:xfrm>
          <a:prstGeom prst="rect">
            <a:avLst/>
          </a:prstGeom>
        </p:spPr>
        <p:txBody>
          <a:bodyPr wrap="square">
            <a:spAutoFit/>
          </a:bodyPr>
          <a:lstStyle/>
          <a:p>
            <a:pPr>
              <a:lnSpc>
                <a:spcPct val="90000"/>
              </a:lnSpc>
              <a:spcAft>
                <a:spcPts val="600"/>
              </a:spcAft>
            </a:pPr>
            <a:r>
              <a:rPr lang="en-US" sz="2000" dirty="0"/>
              <a:t>When choosing between implementing a </a:t>
            </a:r>
            <a:r>
              <a:rPr lang="en-US" sz="2000" dirty="0" err="1"/>
              <a:t>PoC</a:t>
            </a:r>
            <a:r>
              <a:rPr lang="en-US" sz="2000" dirty="0"/>
              <a:t> or a pilot for a given scope, consider the following questions to help you make your decision:</a:t>
            </a:r>
          </a:p>
        </p:txBody>
      </p:sp>
      <p:sp>
        <p:nvSpPr>
          <p:cNvPr id="42" name="Left Brace 41"/>
          <p:cNvSpPr/>
          <p:nvPr/>
        </p:nvSpPr>
        <p:spPr>
          <a:xfrm>
            <a:off x="1159458" y="2513936"/>
            <a:ext cx="423471" cy="2230475"/>
          </a:xfrm>
          <a:prstGeom prst="leftBrac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43" name="Rectangle 42"/>
          <p:cNvSpPr/>
          <p:nvPr/>
        </p:nvSpPr>
        <p:spPr>
          <a:xfrm>
            <a:off x="3634239" y="5565998"/>
            <a:ext cx="2536272" cy="535531"/>
          </a:xfrm>
          <a:prstGeom prst="rect">
            <a:avLst/>
          </a:prstGeom>
          <a:ln w="28575">
            <a:solidFill>
              <a:srgbClr val="107BD4"/>
            </a:solidFill>
          </a:ln>
        </p:spPr>
        <p:txBody>
          <a:bodyPr wrap="none">
            <a:spAutoFit/>
          </a:bodyPr>
          <a:lstStyle/>
          <a:p>
            <a:pPr>
              <a:lnSpc>
                <a:spcPct val="90000"/>
              </a:lnSpc>
              <a:spcAft>
                <a:spcPts val="600"/>
              </a:spcAft>
            </a:pPr>
            <a:r>
              <a:rPr lang="en-US" sz="1600" dirty="0"/>
              <a:t>Build neither </a:t>
            </a:r>
            <a:r>
              <a:rPr lang="en-US" sz="1600" dirty="0" err="1"/>
              <a:t>PoC</a:t>
            </a:r>
            <a:r>
              <a:rPr lang="en-US" sz="1600" dirty="0"/>
              <a:t> or Pilot,</a:t>
            </a:r>
            <a:br>
              <a:rPr lang="en-US" sz="1600" dirty="0"/>
            </a:br>
            <a:r>
              <a:rPr lang="en-US" sz="1600" dirty="0"/>
              <a:t>deliver as part of solution</a:t>
            </a:r>
          </a:p>
        </p:txBody>
      </p:sp>
      <p:sp>
        <p:nvSpPr>
          <p:cNvPr id="44" name="Rectangle 43"/>
          <p:cNvSpPr/>
          <p:nvPr/>
        </p:nvSpPr>
        <p:spPr>
          <a:xfrm>
            <a:off x="5237725" y="3058167"/>
            <a:ext cx="386644" cy="286232"/>
          </a:xfrm>
          <a:prstGeom prst="rect">
            <a:avLst/>
          </a:prstGeom>
        </p:spPr>
        <p:txBody>
          <a:bodyPr wrap="none">
            <a:spAutoFit/>
          </a:bodyPr>
          <a:lstStyle/>
          <a:p>
            <a:pPr>
              <a:lnSpc>
                <a:spcPct val="90000"/>
              </a:lnSpc>
              <a:spcAft>
                <a:spcPts val="600"/>
              </a:spcAft>
            </a:pPr>
            <a:r>
              <a:rPr lang="en-US" sz="1400"/>
              <a:t>no</a:t>
            </a:r>
          </a:p>
        </p:txBody>
      </p:sp>
      <p:cxnSp>
        <p:nvCxnSpPr>
          <p:cNvPr id="45" name="Elbow Connector 44"/>
          <p:cNvCxnSpPr>
            <a:stCxn id="76" idx="2"/>
            <a:endCxn id="43" idx="0"/>
          </p:cNvCxnSpPr>
          <p:nvPr/>
        </p:nvCxnSpPr>
        <p:spPr>
          <a:xfrm rot="5400000">
            <a:off x="3961686" y="3948431"/>
            <a:ext cx="2558257" cy="676877"/>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Diamond 75"/>
          <p:cNvSpPr/>
          <p:nvPr/>
        </p:nvSpPr>
        <p:spPr bwMode="auto">
          <a:xfrm>
            <a:off x="5332349" y="2513936"/>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Diamond 78"/>
          <p:cNvSpPr/>
          <p:nvPr/>
        </p:nvSpPr>
        <p:spPr bwMode="auto">
          <a:xfrm>
            <a:off x="5332348" y="3504483"/>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Elbow Connector 90"/>
          <p:cNvCxnSpPr>
            <a:stCxn id="79" idx="2"/>
            <a:endCxn id="43" idx="0"/>
          </p:cNvCxnSpPr>
          <p:nvPr/>
        </p:nvCxnSpPr>
        <p:spPr>
          <a:xfrm rot="5400000">
            <a:off x="4456958" y="4443705"/>
            <a:ext cx="1567710" cy="676876"/>
          </a:xfrm>
          <a:prstGeom prst="bentConnector3">
            <a:avLst>
              <a:gd name="adj1" fmla="val 50000"/>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cxnSpLocks/>
            <a:stCxn id="85" idx="2"/>
            <a:endCxn id="43" idx="0"/>
          </p:cNvCxnSpPr>
          <p:nvPr/>
        </p:nvCxnSpPr>
        <p:spPr>
          <a:xfrm rot="5400000">
            <a:off x="4910968" y="4901662"/>
            <a:ext cx="655743" cy="672928"/>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229255" y="3921137"/>
            <a:ext cx="386644" cy="286232"/>
          </a:xfrm>
          <a:prstGeom prst="rect">
            <a:avLst/>
          </a:prstGeom>
        </p:spPr>
        <p:txBody>
          <a:bodyPr wrap="none">
            <a:spAutoFit/>
          </a:bodyPr>
          <a:lstStyle/>
          <a:p>
            <a:pPr>
              <a:lnSpc>
                <a:spcPct val="90000"/>
              </a:lnSpc>
              <a:spcAft>
                <a:spcPts val="600"/>
              </a:spcAft>
            </a:pPr>
            <a:r>
              <a:rPr lang="en-US" sz="1400"/>
              <a:t>no</a:t>
            </a:r>
          </a:p>
        </p:txBody>
      </p:sp>
      <p:sp>
        <p:nvSpPr>
          <p:cNvPr id="111" name="Rectangle 110"/>
          <p:cNvSpPr/>
          <p:nvPr/>
        </p:nvSpPr>
        <p:spPr>
          <a:xfrm>
            <a:off x="5201482" y="4951894"/>
            <a:ext cx="386644" cy="286232"/>
          </a:xfrm>
          <a:prstGeom prst="rect">
            <a:avLst/>
          </a:prstGeom>
        </p:spPr>
        <p:txBody>
          <a:bodyPr wrap="none">
            <a:spAutoFit/>
          </a:bodyPr>
          <a:lstStyle/>
          <a:p>
            <a:pPr>
              <a:lnSpc>
                <a:spcPct val="90000"/>
              </a:lnSpc>
              <a:spcAft>
                <a:spcPts val="600"/>
              </a:spcAft>
            </a:pPr>
            <a:r>
              <a:rPr lang="en-US" sz="1400"/>
              <a:t>no</a:t>
            </a:r>
          </a:p>
        </p:txBody>
      </p:sp>
      <p:cxnSp>
        <p:nvCxnSpPr>
          <p:cNvPr id="115" name="Elbow Connector 114"/>
          <p:cNvCxnSpPr>
            <a:stCxn id="7" idx="3"/>
            <a:endCxn id="76" idx="1"/>
          </p:cNvCxnSpPr>
          <p:nvPr/>
        </p:nvCxnSpPr>
        <p:spPr>
          <a:xfrm>
            <a:off x="4143248" y="2637340"/>
            <a:ext cx="1189101" cy="123499"/>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12" idx="3"/>
            <a:endCxn id="79" idx="1"/>
          </p:cNvCxnSpPr>
          <p:nvPr/>
        </p:nvCxnSpPr>
        <p:spPr>
          <a:xfrm>
            <a:off x="4840213" y="3641561"/>
            <a:ext cx="492135" cy="109825"/>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cxnSpLocks/>
            <a:endCxn id="85" idx="1"/>
          </p:cNvCxnSpPr>
          <p:nvPr/>
        </p:nvCxnSpPr>
        <p:spPr>
          <a:xfrm>
            <a:off x="4922121" y="4578969"/>
            <a:ext cx="406279" cy="84384"/>
          </a:xfrm>
          <a:prstGeom prst="bentConnector3">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Diamond 84"/>
          <p:cNvSpPr/>
          <p:nvPr/>
        </p:nvSpPr>
        <p:spPr bwMode="auto">
          <a:xfrm>
            <a:off x="5328400" y="4416450"/>
            <a:ext cx="493805" cy="493805"/>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287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BE1A986-41E2-4C87-A716-11E16FE5F7B1}"/>
              </a:ext>
            </a:extLst>
          </p:cNvPr>
          <p:cNvGraphicFramePr>
            <a:graphicFrameLocks noGrp="1"/>
          </p:cNvGraphicFramePr>
          <p:nvPr>
            <p:extLst/>
          </p:nvPr>
        </p:nvGraphicFramePr>
        <p:xfrm>
          <a:off x="399785" y="3499370"/>
          <a:ext cx="11298870" cy="2320098"/>
        </p:xfrm>
        <a:graphic>
          <a:graphicData uri="http://schemas.openxmlformats.org/drawingml/2006/table">
            <a:tbl>
              <a:tblPr firstRow="1" bandRow="1">
                <a:tableStyleId>{5C22544A-7EE6-4342-B048-85BDC9FD1C3A}</a:tableStyleId>
              </a:tblPr>
              <a:tblGrid>
                <a:gridCol w="11298870">
                  <a:extLst>
                    <a:ext uri="{9D8B030D-6E8A-4147-A177-3AD203B41FA5}">
                      <a16:colId xmlns:a16="http://schemas.microsoft.com/office/drawing/2014/main" val="2654587519"/>
                    </a:ext>
                  </a:extLst>
                </a:gridCol>
              </a:tblGrid>
              <a:tr h="2320098">
                <a:tc>
                  <a:txBody>
                    <a:bodyPr/>
                    <a:lstStyle/>
                    <a:p>
                      <a:endParaRPr lang="en-US" sz="1800" dirty="0"/>
                    </a:p>
                  </a:txBody>
                  <a:tcPr marL="89642" marR="89642" marT="44821" marB="44821">
                    <a:solidFill>
                      <a:schemeClr val="tx1">
                        <a:lumMod val="95000"/>
                      </a:schemeClr>
                    </a:solidFill>
                  </a:tcPr>
                </a:tc>
                <a:extLst>
                  <a:ext uri="{0D108BD9-81ED-4DB2-BD59-A6C34878D82A}">
                    <a16:rowId xmlns:a16="http://schemas.microsoft.com/office/drawing/2014/main" val="1682199513"/>
                  </a:ext>
                </a:extLst>
              </a:tr>
            </a:tbl>
          </a:graphicData>
        </a:graphic>
      </p:graphicFrame>
      <p:sp>
        <p:nvSpPr>
          <p:cNvPr id="5" name="TextBox 4"/>
          <p:cNvSpPr txBox="1"/>
          <p:nvPr/>
        </p:nvSpPr>
        <p:spPr>
          <a:xfrm>
            <a:off x="94223" y="169600"/>
            <a:ext cx="9438550" cy="778342"/>
          </a:xfrm>
          <a:prstGeom prst="rect">
            <a:avLst/>
          </a:prstGeom>
          <a:noFill/>
        </p:spPr>
        <p:txBody>
          <a:bodyPr wrap="square" lIns="179262" tIns="143409" rIns="179262" bIns="143409" rtlCol="0">
            <a:spAutoFit/>
          </a:bodyPr>
          <a:lstStyle/>
          <a:p>
            <a:pPr defTabSz="739467">
              <a:lnSpc>
                <a:spcPct val="80000"/>
              </a:lnSpc>
              <a:spcBef>
                <a:spcPct val="0"/>
              </a:spcBef>
              <a:spcAft>
                <a:spcPts val="588"/>
              </a:spcAft>
            </a:pPr>
            <a:r>
              <a:rPr lang="en-US" sz="3970" spc="-98" dirty="0">
                <a:ln w="3175">
                  <a:noFill/>
                </a:ln>
                <a:solidFill>
                  <a:schemeClr val="bg1"/>
                </a:solidFill>
                <a:latin typeface="+mj-lt"/>
                <a:cs typeface="Segoe UI" pitchFamily="34" charset="0"/>
              </a:rPr>
              <a:t>Deliver a Proof of Concept AI Project</a:t>
            </a:r>
          </a:p>
        </p:txBody>
      </p:sp>
      <p:sp>
        <p:nvSpPr>
          <p:cNvPr id="8" name="TextBox 7"/>
          <p:cNvSpPr txBox="1"/>
          <p:nvPr/>
        </p:nvSpPr>
        <p:spPr>
          <a:xfrm>
            <a:off x="184788" y="1424611"/>
            <a:ext cx="11513867" cy="1375872"/>
          </a:xfrm>
          <a:prstGeom prst="rect">
            <a:avLst/>
          </a:prstGeom>
          <a:noFill/>
        </p:spPr>
        <p:txBody>
          <a:bodyPr wrap="square" lIns="179285" tIns="143428" rIns="179285" bIns="143428" numCol="1" spcCol="457200" rtlCol="0">
            <a:spAutoFit/>
          </a:bodyPr>
          <a:lstStyle/>
          <a:p>
            <a:r>
              <a:rPr lang="en-US" sz="1730" dirty="0">
                <a:solidFill>
                  <a:schemeClr val="bg1"/>
                </a:solidFill>
              </a:rPr>
              <a:t>AI projects include significant risks – for example, the data required may not be available or the problem may not lend itself to accurate prediction. Reduce the risk of overpromising on AI capabilities by conducting a focused proof of concept that enables you to de-risk the riskiest elements of the larger AI solution, build trust with the customer and deliver working AI solutions in a shorter timeline. </a:t>
            </a:r>
          </a:p>
        </p:txBody>
      </p:sp>
      <p:sp>
        <p:nvSpPr>
          <p:cNvPr id="2" name="Rectangle 1">
            <a:extLst>
              <a:ext uri="{FF2B5EF4-FFF2-40B4-BE49-F238E27FC236}">
                <a16:creationId xmlns:a16="http://schemas.microsoft.com/office/drawing/2014/main" id="{890191D4-2478-4F62-B1E8-59967E373E67}"/>
              </a:ext>
            </a:extLst>
          </p:cNvPr>
          <p:cNvSpPr/>
          <p:nvPr/>
        </p:nvSpPr>
        <p:spPr>
          <a:xfrm>
            <a:off x="343941" y="3081355"/>
            <a:ext cx="6094444" cy="301727"/>
          </a:xfrm>
          <a:prstGeom prst="rect">
            <a:avLst/>
          </a:prstGeom>
        </p:spPr>
        <p:txBody>
          <a:bodyPr>
            <a:spAutoFit/>
          </a:bodyPr>
          <a:lstStyle/>
          <a:p>
            <a:r>
              <a:rPr lang="en-US" sz="1372" b="1" cap="all" dirty="0">
                <a:solidFill>
                  <a:schemeClr val="bg1"/>
                </a:solidFill>
              </a:rPr>
              <a:t>Proof of Concept High Level Flow</a:t>
            </a:r>
          </a:p>
        </p:txBody>
      </p:sp>
      <p:pic>
        <p:nvPicPr>
          <p:cNvPr id="10" name="Picture 9">
            <a:extLst>
              <a:ext uri="{FF2B5EF4-FFF2-40B4-BE49-F238E27FC236}">
                <a16:creationId xmlns:a16="http://schemas.microsoft.com/office/drawing/2014/main" id="{B3B2CD42-4D2B-49C3-B341-F79334BB87DF}"/>
              </a:ext>
            </a:extLst>
          </p:cNvPr>
          <p:cNvPicPr/>
          <p:nvPr/>
        </p:nvPicPr>
        <p:blipFill>
          <a:blip r:embed="rId3">
            <a:clrChange>
              <a:clrFrom>
                <a:srgbClr val="0072C6"/>
              </a:clrFrom>
              <a:clrTo>
                <a:srgbClr val="0072C6">
                  <a:alpha val="0"/>
                </a:srgbClr>
              </a:clrTo>
            </a:clrChange>
            <a:duotone>
              <a:prstClr val="black"/>
              <a:schemeClr val="accent5">
                <a:tint val="45000"/>
                <a:satMod val="400000"/>
              </a:schemeClr>
            </a:duotone>
          </a:blip>
          <a:stretch>
            <a:fillRect/>
          </a:stretch>
        </p:blipFill>
        <p:spPr>
          <a:xfrm>
            <a:off x="2184735" y="3641873"/>
            <a:ext cx="7728970" cy="1880020"/>
          </a:xfrm>
          <a:prstGeom prst="rect">
            <a:avLst/>
          </a:prstGeom>
        </p:spPr>
      </p:pic>
    </p:spTree>
    <p:extLst>
      <p:ext uri="{BB962C8B-B14F-4D97-AF65-F5344CB8AC3E}">
        <p14:creationId xmlns:p14="http://schemas.microsoft.com/office/powerpoint/2010/main" val="812561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2D7C5AA-1E6B-4EA2-AA99-C28BC273416C}"/>
              </a:ext>
            </a:extLst>
          </p:cNvPr>
          <p:cNvGraphicFramePr>
            <a:graphicFrameLocks noGrp="1"/>
          </p:cNvGraphicFramePr>
          <p:nvPr>
            <p:extLst/>
          </p:nvPr>
        </p:nvGraphicFramePr>
        <p:xfrm>
          <a:off x="458327" y="576433"/>
          <a:ext cx="5488269" cy="2759145"/>
        </p:xfrm>
        <a:graphic>
          <a:graphicData uri="http://schemas.openxmlformats.org/drawingml/2006/table">
            <a:tbl>
              <a:tblPr firstRow="1" firstCol="1" bandRow="1">
                <a:tableStyleId>{5C22544A-7EE6-4342-B048-85BDC9FD1C3A}</a:tableStyleId>
              </a:tblPr>
              <a:tblGrid>
                <a:gridCol w="1647126">
                  <a:extLst>
                    <a:ext uri="{9D8B030D-6E8A-4147-A177-3AD203B41FA5}">
                      <a16:colId xmlns:a16="http://schemas.microsoft.com/office/drawing/2014/main" val="3408151444"/>
                    </a:ext>
                  </a:extLst>
                </a:gridCol>
                <a:gridCol w="3841143">
                  <a:extLst>
                    <a:ext uri="{9D8B030D-6E8A-4147-A177-3AD203B41FA5}">
                      <a16:colId xmlns:a16="http://schemas.microsoft.com/office/drawing/2014/main" val="1153240911"/>
                    </a:ext>
                  </a:extLst>
                </a:gridCol>
              </a:tblGrid>
              <a:tr h="971751">
                <a:tc>
                  <a:txBody>
                    <a:bodyPr/>
                    <a:lstStyle/>
                    <a:p>
                      <a:pPr marL="0" marR="0" algn="ctr">
                        <a:lnSpc>
                          <a:spcPct val="100000"/>
                        </a:lnSpc>
                        <a:spcBef>
                          <a:spcPts val="300"/>
                        </a:spcBef>
                        <a:spcAft>
                          <a:spcPts val="300"/>
                        </a:spcAft>
                      </a:pPr>
                      <a:endParaRPr lang="de-DE" sz="1100" dirty="0">
                        <a:effectLst/>
                        <a:latin typeface="Segoe Pro" panose="020B0502040504020203" pitchFamily="34" charset="0"/>
                        <a:ea typeface="Times New Roman" panose="02020603050405020304" pitchFamily="18" charset="0"/>
                        <a:cs typeface="Times New Roman" panose="02020603050405020304" pitchFamily="18" charset="0"/>
                      </a:endParaRPr>
                    </a:p>
                  </a:txBody>
                  <a:tcPr marL="95755" marR="95755" marT="95755" marB="95755" anchor="ctr">
                    <a:lnR w="12700" cap="flat" cmpd="sng" algn="ctr">
                      <a:noFill/>
                      <a:prstDash val="solid"/>
                      <a:round/>
                      <a:headEnd type="none" w="med" len="med"/>
                      <a:tailEnd type="none" w="med" len="med"/>
                    </a:lnR>
                  </a:tcPr>
                </a:tc>
                <a:tc>
                  <a:txBody>
                    <a:bodyPr/>
                    <a:lstStyle/>
                    <a:p>
                      <a:pPr marL="0" marR="403860">
                        <a:spcBef>
                          <a:spcPts val="800"/>
                        </a:spcBef>
                        <a:spcAft>
                          <a:spcPts val="600"/>
                        </a:spcAft>
                      </a:pPr>
                      <a:r>
                        <a:rPr lang="en-US" sz="1500" dirty="0">
                          <a:effectLst/>
                        </a:rPr>
                        <a:t>Why Perform a Proof of Concept for AI?</a:t>
                      </a:r>
                      <a:endParaRPr lang="en-US" sz="1500" dirty="0">
                        <a:solidFill>
                          <a:srgbClr val="FFFFFF"/>
                        </a:solidFill>
                        <a:effectLst/>
                        <a:latin typeface="Segoe Pro Semibold" panose="020B0702040504020203" pitchFamily="34" charset="0"/>
                        <a:ea typeface="Times New Roman" panose="02020603050405020304" pitchFamily="18" charset="0"/>
                        <a:cs typeface="Open Sans" panose="020B0606030504020204" pitchFamily="34" charset="0"/>
                      </a:endParaRPr>
                    </a:p>
                  </a:txBody>
                  <a:tcPr marL="95755" marR="95755" marT="95755" marB="95755" anchor="ctr">
                    <a:lnL w="12700" cap="flat" cmpd="sng" algn="ctr">
                      <a:noFill/>
                      <a:prstDash val="solid"/>
                      <a:round/>
                      <a:headEnd type="none" w="med" len="med"/>
                      <a:tailEnd type="none" w="med" len="med"/>
                    </a:lnL>
                  </a:tcPr>
                </a:tc>
                <a:extLst>
                  <a:ext uri="{0D108BD9-81ED-4DB2-BD59-A6C34878D82A}">
                    <a16:rowId xmlns:a16="http://schemas.microsoft.com/office/drawing/2014/main" val="1697719363"/>
                  </a:ext>
                </a:extLst>
              </a:tr>
              <a:tr h="1754140">
                <a:tc gridSpan="2">
                  <a:txBody>
                    <a:bodyPr/>
                    <a:lstStyle/>
                    <a:p>
                      <a:pPr marL="0" marR="0" algn="l" defTabSz="932742" rtl="0" eaLnBrk="1" latinLnBrk="0" hangingPunct="1">
                        <a:lnSpc>
                          <a:spcPct val="100000"/>
                        </a:lnSpc>
                        <a:spcBef>
                          <a:spcPts val="300"/>
                        </a:spcBef>
                        <a:spcAft>
                          <a:spcPts val="600"/>
                        </a:spcAft>
                      </a:pPr>
                      <a:r>
                        <a:rPr lang="en-US" sz="1200" b="0" kern="1200" dirty="0">
                          <a:solidFill>
                            <a:schemeClr val="bg1"/>
                          </a:solidFill>
                          <a:effectLst/>
                          <a:latin typeface="+mn-lt"/>
                          <a:ea typeface="+mn-ea"/>
                          <a:cs typeface="+mn-cs"/>
                        </a:rPr>
                        <a:t>Substantiate that an AI solution can actually deliver on the vision capture during the envisioning session. </a:t>
                      </a:r>
                    </a:p>
                    <a:p>
                      <a:pPr marL="0" marR="0" algn="l" defTabSz="932742" rtl="0" eaLnBrk="1" latinLnBrk="0" hangingPunct="1">
                        <a:lnSpc>
                          <a:spcPct val="100000"/>
                        </a:lnSpc>
                        <a:spcBef>
                          <a:spcPts val="300"/>
                        </a:spcBef>
                        <a:spcAft>
                          <a:spcPts val="600"/>
                        </a:spcAft>
                      </a:pPr>
                      <a:r>
                        <a:rPr lang="en-US" sz="1200" b="0" kern="1200" dirty="0">
                          <a:solidFill>
                            <a:schemeClr val="bg1"/>
                          </a:solidFill>
                          <a:effectLst/>
                          <a:latin typeface="+mn-lt"/>
                          <a:ea typeface="+mn-ea"/>
                          <a:cs typeface="+mn-cs"/>
                        </a:rPr>
                        <a:t>Avoid skepticism on the part of client about the capabilities that can be realized and detect situations over-promising on the capabilities of AI before any significant investment occurs. </a:t>
                      </a:r>
                    </a:p>
                    <a:p>
                      <a:pPr marL="0" marR="0" indent="0" algn="l" defTabSz="932742" rtl="0" eaLnBrk="1" latinLnBrk="0" hangingPunct="1">
                        <a:lnSpc>
                          <a:spcPct val="100000"/>
                        </a:lnSpc>
                        <a:spcBef>
                          <a:spcPts val="300"/>
                        </a:spcBef>
                        <a:spcAft>
                          <a:spcPts val="600"/>
                        </a:spcAft>
                        <a:buFont typeface="Arial" panose="020B0604020202020204" pitchFamily="34" charset="0"/>
                        <a:buNone/>
                      </a:pPr>
                      <a:r>
                        <a:rPr lang="en-US" sz="1200" b="0" kern="1200" dirty="0">
                          <a:solidFill>
                            <a:schemeClr val="bg1"/>
                          </a:solidFill>
                          <a:effectLst/>
                          <a:latin typeface="+mn-lt"/>
                          <a:ea typeface="+mn-ea"/>
                          <a:cs typeface="+mn-cs"/>
                        </a:rPr>
                        <a:t>Leverage the PoC as an example for future engagements with the same customer or with new customers for demonstrations, to show value, or to accelerate future solutions. </a:t>
                      </a:r>
                    </a:p>
                  </a:txBody>
                  <a:tcPr marL="95755" marR="95755" marT="47877" marB="47877">
                    <a:solidFill>
                      <a:schemeClr val="tx1">
                        <a:lumMod val="95000"/>
                      </a:schemeClr>
                    </a:solidFill>
                  </a:tcPr>
                </a:tc>
                <a:tc hMerge="1">
                  <a:txBody>
                    <a:bodyPr/>
                    <a:lstStyle/>
                    <a:p>
                      <a:endParaRPr lang="en-US"/>
                    </a:p>
                  </a:txBody>
                  <a:tcPr/>
                </a:tc>
                <a:extLst>
                  <a:ext uri="{0D108BD9-81ED-4DB2-BD59-A6C34878D82A}">
                    <a16:rowId xmlns:a16="http://schemas.microsoft.com/office/drawing/2014/main" val="1223582378"/>
                  </a:ext>
                </a:extLst>
              </a:tr>
            </a:tbl>
          </a:graphicData>
        </a:graphic>
      </p:graphicFrame>
      <p:graphicFrame>
        <p:nvGraphicFramePr>
          <p:cNvPr id="7" name="Table 6">
            <a:extLst>
              <a:ext uri="{FF2B5EF4-FFF2-40B4-BE49-F238E27FC236}">
                <a16:creationId xmlns:a16="http://schemas.microsoft.com/office/drawing/2014/main" id="{F034A0E0-EFB0-49CB-8682-B2EA82BB41ED}"/>
              </a:ext>
            </a:extLst>
          </p:cNvPr>
          <p:cNvGraphicFramePr>
            <a:graphicFrameLocks noGrp="1"/>
          </p:cNvGraphicFramePr>
          <p:nvPr>
            <p:extLst/>
          </p:nvPr>
        </p:nvGraphicFramePr>
        <p:xfrm>
          <a:off x="6469511" y="576433"/>
          <a:ext cx="5371545" cy="2701794"/>
        </p:xfrm>
        <a:graphic>
          <a:graphicData uri="http://schemas.openxmlformats.org/drawingml/2006/table">
            <a:tbl>
              <a:tblPr firstRow="1" firstCol="1" bandRow="1">
                <a:tableStyleId>{5C22544A-7EE6-4342-B048-85BDC9FD1C3A}</a:tableStyleId>
              </a:tblPr>
              <a:tblGrid>
                <a:gridCol w="1574402">
                  <a:extLst>
                    <a:ext uri="{9D8B030D-6E8A-4147-A177-3AD203B41FA5}">
                      <a16:colId xmlns:a16="http://schemas.microsoft.com/office/drawing/2014/main" val="2196997268"/>
                    </a:ext>
                  </a:extLst>
                </a:gridCol>
                <a:gridCol w="3797143">
                  <a:extLst>
                    <a:ext uri="{9D8B030D-6E8A-4147-A177-3AD203B41FA5}">
                      <a16:colId xmlns:a16="http://schemas.microsoft.com/office/drawing/2014/main" val="2594164414"/>
                    </a:ext>
                  </a:extLst>
                </a:gridCol>
              </a:tblGrid>
              <a:tr h="927738">
                <a:tc>
                  <a:txBody>
                    <a:bodyPr/>
                    <a:lstStyle/>
                    <a:p>
                      <a:pPr marL="0" marR="0" algn="ctr">
                        <a:lnSpc>
                          <a:spcPct val="100000"/>
                        </a:lnSpc>
                        <a:spcBef>
                          <a:spcPts val="300"/>
                        </a:spcBef>
                        <a:spcAft>
                          <a:spcPts val="300"/>
                        </a:spcAft>
                      </a:pPr>
                      <a:endParaRPr lang="de-DE" sz="1000">
                        <a:effectLst/>
                        <a:latin typeface="Segoe Pro" panose="020B0502040504020203" pitchFamily="34" charset="0"/>
                        <a:ea typeface="Times New Roman" panose="02020603050405020304" pitchFamily="18" charset="0"/>
                        <a:cs typeface="Times New Roman" panose="02020603050405020304" pitchFamily="18" charset="0"/>
                      </a:endParaRPr>
                    </a:p>
                  </a:txBody>
                  <a:tcPr marL="89125" marR="89125" marT="89125" marB="89125" anchor="ctr">
                    <a:lnR w="12700" cap="flat" cmpd="sng" algn="ctr">
                      <a:noFill/>
                      <a:prstDash val="solid"/>
                      <a:round/>
                      <a:headEnd type="none" w="med" len="med"/>
                      <a:tailEnd type="none" w="med" len="med"/>
                    </a:lnR>
                  </a:tcPr>
                </a:tc>
                <a:tc>
                  <a:txBody>
                    <a:bodyPr/>
                    <a:lstStyle/>
                    <a:p>
                      <a:pPr marL="0" marR="707390">
                        <a:spcBef>
                          <a:spcPts val="800"/>
                        </a:spcBef>
                        <a:spcAft>
                          <a:spcPts val="600"/>
                        </a:spcAft>
                      </a:pPr>
                      <a:r>
                        <a:rPr lang="en-US" sz="1400" dirty="0">
                          <a:effectLst/>
                        </a:rPr>
                        <a:t>PoC Execution</a:t>
                      </a:r>
                      <a:endParaRPr lang="en-US" sz="1400" dirty="0">
                        <a:solidFill>
                          <a:srgbClr val="FFFFFF"/>
                        </a:solidFill>
                        <a:effectLst/>
                        <a:latin typeface="Segoe Pro Semibold" panose="020B0702040504020203" pitchFamily="34" charset="0"/>
                        <a:ea typeface="Times New Roman" panose="02020603050405020304" pitchFamily="18" charset="0"/>
                        <a:cs typeface="Open Sans" panose="020B0606030504020204" pitchFamily="34" charset="0"/>
                      </a:endParaRPr>
                    </a:p>
                  </a:txBody>
                  <a:tcPr marL="89125" marR="89125" marT="89125" marB="89125" anchor="ctr">
                    <a:lnL w="12700" cap="flat" cmpd="sng" algn="ctr">
                      <a:noFill/>
                      <a:prstDash val="solid"/>
                      <a:round/>
                      <a:headEnd type="none" w="med" len="med"/>
                      <a:tailEnd type="none" w="med" len="med"/>
                    </a:lnL>
                  </a:tcPr>
                </a:tc>
                <a:extLst>
                  <a:ext uri="{0D108BD9-81ED-4DB2-BD59-A6C34878D82A}">
                    <a16:rowId xmlns:a16="http://schemas.microsoft.com/office/drawing/2014/main" val="733634879"/>
                  </a:ext>
                </a:extLst>
              </a:tr>
              <a:tr h="1774056">
                <a:tc gridSpan="2">
                  <a:txBody>
                    <a:bodyPr/>
                    <a:lstStyle/>
                    <a:p>
                      <a:pPr marL="0" marR="0">
                        <a:lnSpc>
                          <a:spcPct val="100000"/>
                        </a:lnSpc>
                        <a:spcBef>
                          <a:spcPts val="300"/>
                        </a:spcBef>
                        <a:spcAft>
                          <a:spcPts val="600"/>
                        </a:spcAft>
                      </a:pPr>
                      <a:r>
                        <a:rPr lang="en-US" sz="1200" b="0" dirty="0">
                          <a:solidFill>
                            <a:schemeClr val="bg1"/>
                          </a:solidFill>
                          <a:effectLst/>
                        </a:rPr>
                        <a:t>I</a:t>
                      </a:r>
                      <a:r>
                        <a:rPr lang="de-DE" sz="1200" b="0" dirty="0">
                          <a:solidFill>
                            <a:schemeClr val="bg1"/>
                          </a:solidFill>
                          <a:effectLst/>
                        </a:rPr>
                        <a:t>dentify the technical resources needed for the PoC. This will include the technical implementation team (including developers and data scientists), as well as project management for tracking the progress of the engagement. </a:t>
                      </a:r>
                      <a:endParaRPr lang="en-US" sz="1200" b="0" dirty="0">
                        <a:solidFill>
                          <a:schemeClr val="bg1"/>
                        </a:solidFill>
                        <a:effectLst/>
                      </a:endParaRPr>
                    </a:p>
                    <a:p>
                      <a:pPr marL="0" marR="0">
                        <a:lnSpc>
                          <a:spcPct val="100000"/>
                        </a:lnSpc>
                        <a:spcBef>
                          <a:spcPts val="300"/>
                        </a:spcBef>
                        <a:spcAft>
                          <a:spcPts val="600"/>
                        </a:spcAft>
                      </a:pPr>
                      <a:r>
                        <a:rPr lang="en-US" sz="1200" b="0" dirty="0">
                          <a:solidFill>
                            <a:schemeClr val="bg1"/>
                          </a:solidFill>
                          <a:effectLst/>
                        </a:rPr>
                        <a:t>Focus on delivering the PoC of the envisioned AI solution within the defined scope. For example, attempt the solution first with pre-built AI, before going down the path of building out the custom AI. Avoiding the temptation to start with the more complex solution (such as building a custom AI) is a good strategy for minimizing the scope required of a PoC.</a:t>
                      </a:r>
                      <a:endParaRPr lang="en-US" sz="1200" b="0" dirty="0">
                        <a:solidFill>
                          <a:schemeClr val="bg1"/>
                        </a:solidFill>
                        <a:effectLst/>
                        <a:latin typeface="Segoe UI" panose="020B0502040204020203" pitchFamily="34" charset="0"/>
                        <a:ea typeface="Calibri" panose="020F0502020204030204" pitchFamily="34" charset="0"/>
                        <a:cs typeface="Times New Roman" panose="02020603050405020304" pitchFamily="18" charset="0"/>
                      </a:endParaRPr>
                    </a:p>
                  </a:txBody>
                  <a:tcPr marL="95365" marR="95365" marT="47682" marB="47682">
                    <a:solidFill>
                      <a:schemeClr val="tx1">
                        <a:lumMod val="95000"/>
                      </a:schemeClr>
                    </a:solidFill>
                  </a:tcPr>
                </a:tc>
                <a:tc hMerge="1">
                  <a:txBody>
                    <a:bodyPr/>
                    <a:lstStyle/>
                    <a:p>
                      <a:endParaRPr lang="en-US"/>
                    </a:p>
                  </a:txBody>
                  <a:tcPr/>
                </a:tc>
                <a:extLst>
                  <a:ext uri="{0D108BD9-81ED-4DB2-BD59-A6C34878D82A}">
                    <a16:rowId xmlns:a16="http://schemas.microsoft.com/office/drawing/2014/main" val="922386609"/>
                  </a:ext>
                </a:extLst>
              </a:tr>
            </a:tbl>
          </a:graphicData>
        </a:graphic>
      </p:graphicFrame>
      <p:graphicFrame>
        <p:nvGraphicFramePr>
          <p:cNvPr id="9" name="Table 8">
            <a:extLst>
              <a:ext uri="{FF2B5EF4-FFF2-40B4-BE49-F238E27FC236}">
                <a16:creationId xmlns:a16="http://schemas.microsoft.com/office/drawing/2014/main" id="{F14EC816-5246-4282-9DC9-A6C114CE4B69}"/>
              </a:ext>
            </a:extLst>
          </p:cNvPr>
          <p:cNvGraphicFramePr>
            <a:graphicFrameLocks noGrp="1"/>
          </p:cNvGraphicFramePr>
          <p:nvPr>
            <p:extLst/>
          </p:nvPr>
        </p:nvGraphicFramePr>
        <p:xfrm>
          <a:off x="458327" y="3451410"/>
          <a:ext cx="5488269" cy="3173307"/>
        </p:xfrm>
        <a:graphic>
          <a:graphicData uri="http://schemas.openxmlformats.org/drawingml/2006/table">
            <a:tbl>
              <a:tblPr firstRow="1" firstCol="1" bandRow="1">
                <a:tableStyleId>{5C22544A-7EE6-4342-B048-85BDC9FD1C3A}</a:tableStyleId>
              </a:tblPr>
              <a:tblGrid>
                <a:gridCol w="1647126">
                  <a:extLst>
                    <a:ext uri="{9D8B030D-6E8A-4147-A177-3AD203B41FA5}">
                      <a16:colId xmlns:a16="http://schemas.microsoft.com/office/drawing/2014/main" val="2529529518"/>
                    </a:ext>
                  </a:extLst>
                </a:gridCol>
                <a:gridCol w="3841143">
                  <a:extLst>
                    <a:ext uri="{9D8B030D-6E8A-4147-A177-3AD203B41FA5}">
                      <a16:colId xmlns:a16="http://schemas.microsoft.com/office/drawing/2014/main" val="3148842038"/>
                    </a:ext>
                  </a:extLst>
                </a:gridCol>
              </a:tblGrid>
              <a:tr h="971127">
                <a:tc>
                  <a:txBody>
                    <a:bodyPr/>
                    <a:lstStyle/>
                    <a:p>
                      <a:pPr marL="0" marR="0" algn="ctr">
                        <a:lnSpc>
                          <a:spcPct val="100000"/>
                        </a:lnSpc>
                        <a:spcBef>
                          <a:spcPts val="300"/>
                        </a:spcBef>
                        <a:spcAft>
                          <a:spcPts val="300"/>
                        </a:spcAft>
                      </a:pPr>
                      <a:endParaRPr lang="de-DE" sz="1000" dirty="0">
                        <a:effectLst/>
                        <a:latin typeface="Segoe Pro" panose="020B0502040504020203" pitchFamily="34" charset="0"/>
                        <a:ea typeface="Times New Roman" panose="02020603050405020304" pitchFamily="18" charset="0"/>
                        <a:cs typeface="Times New Roman" panose="02020603050405020304" pitchFamily="18" charset="0"/>
                      </a:endParaRPr>
                    </a:p>
                  </a:txBody>
                  <a:tcPr marL="89642" marR="89642" marT="89642" marB="89642" anchor="ctr">
                    <a:lnR w="12700" cap="flat" cmpd="sng" algn="ctr">
                      <a:noFill/>
                      <a:prstDash val="solid"/>
                      <a:round/>
                      <a:headEnd type="none" w="med" len="med"/>
                      <a:tailEnd type="none" w="med" len="med"/>
                    </a:lnR>
                  </a:tcPr>
                </a:tc>
                <a:tc>
                  <a:txBody>
                    <a:bodyPr/>
                    <a:lstStyle/>
                    <a:p>
                      <a:pPr marL="0" marR="0">
                        <a:spcBef>
                          <a:spcPts val="800"/>
                        </a:spcBef>
                        <a:spcAft>
                          <a:spcPts val="600"/>
                        </a:spcAft>
                      </a:pPr>
                      <a:r>
                        <a:rPr lang="en-US" sz="1400" dirty="0">
                          <a:effectLst/>
                        </a:rPr>
                        <a:t>Define Scope</a:t>
                      </a:r>
                      <a:endParaRPr lang="en-US" sz="1400" dirty="0">
                        <a:solidFill>
                          <a:srgbClr val="FFFFFF"/>
                        </a:solidFill>
                        <a:effectLst/>
                        <a:latin typeface="Segoe Pro Semibold" panose="020B0702040504020203" pitchFamily="34" charset="0"/>
                        <a:ea typeface="Times New Roman" panose="02020603050405020304" pitchFamily="18" charset="0"/>
                        <a:cs typeface="Open Sans" panose="020B0606030504020204" pitchFamily="34" charset="0"/>
                      </a:endParaRPr>
                    </a:p>
                  </a:txBody>
                  <a:tcPr marL="89642" marR="89642" marT="89642" marB="89642" anchor="ctr">
                    <a:lnL w="12700" cap="flat" cmpd="sng" algn="ctr">
                      <a:noFill/>
                      <a:prstDash val="solid"/>
                      <a:round/>
                      <a:headEnd type="none" w="med" len="med"/>
                      <a:tailEnd type="none" w="med" len="med"/>
                    </a:lnL>
                  </a:tcPr>
                </a:tc>
                <a:extLst>
                  <a:ext uri="{0D108BD9-81ED-4DB2-BD59-A6C34878D82A}">
                    <a16:rowId xmlns:a16="http://schemas.microsoft.com/office/drawing/2014/main" val="4139681946"/>
                  </a:ext>
                </a:extLst>
              </a:tr>
              <a:tr h="1979605">
                <a:tc gridSpan="2">
                  <a:txBody>
                    <a:bodyPr/>
                    <a:lstStyle/>
                    <a:p>
                      <a:pPr marL="0" marR="228600" indent="0">
                        <a:lnSpc>
                          <a:spcPct val="100000"/>
                        </a:lnSpc>
                        <a:spcBef>
                          <a:spcPts val="300"/>
                        </a:spcBef>
                        <a:spcAft>
                          <a:spcPts val="600"/>
                        </a:spcAft>
                        <a:buFont typeface="Arial" panose="020B0604020202020204" pitchFamily="34" charset="0"/>
                        <a:buNone/>
                      </a:pPr>
                      <a:r>
                        <a:rPr lang="en-US" sz="1200" b="0" dirty="0">
                          <a:solidFill>
                            <a:schemeClr val="bg1"/>
                          </a:solidFill>
                          <a:effectLst/>
                        </a:rPr>
                        <a:t>Conduct an envisioning session or an architecture design session (ADS) to align business and technical requirements and set clear goals. </a:t>
                      </a:r>
                    </a:p>
                    <a:p>
                      <a:pPr marL="0" marR="228600" indent="0">
                        <a:lnSpc>
                          <a:spcPct val="100000"/>
                        </a:lnSpc>
                        <a:spcBef>
                          <a:spcPts val="300"/>
                        </a:spcBef>
                        <a:spcAft>
                          <a:spcPts val="600"/>
                        </a:spcAft>
                        <a:buFont typeface="Arial" panose="020B0604020202020204" pitchFamily="34" charset="0"/>
                        <a:buNone/>
                      </a:pPr>
                      <a:r>
                        <a:rPr lang="en-US" sz="1200" b="0" dirty="0">
                          <a:solidFill>
                            <a:schemeClr val="bg1"/>
                          </a:solidFill>
                          <a:effectLst/>
                        </a:rPr>
                        <a:t>Define a clear and concrete scope for the PoC that include:</a:t>
                      </a:r>
                    </a:p>
                    <a:p>
                      <a:pPr marL="171450" marR="0" lvl="0" indent="-171450">
                        <a:lnSpc>
                          <a:spcPct val="100000"/>
                        </a:lnSpc>
                        <a:spcBef>
                          <a:spcPts val="0"/>
                        </a:spcBef>
                        <a:spcAft>
                          <a:spcPts val="0"/>
                        </a:spcAft>
                        <a:buFont typeface="Arial" panose="020B0604020202020204" pitchFamily="34" charset="0"/>
                        <a:buChar char="•"/>
                        <a:tabLst>
                          <a:tab pos="228600" algn="l"/>
                        </a:tabLst>
                      </a:pPr>
                      <a:r>
                        <a:rPr lang="en-US" sz="1200" b="0" dirty="0">
                          <a:solidFill>
                            <a:schemeClr val="bg1"/>
                          </a:solidFill>
                          <a:effectLst/>
                        </a:rPr>
                        <a:t>AI workloads and features to demonstrate. Identify and prioritize the aspects that are high risk.</a:t>
                      </a:r>
                    </a:p>
                    <a:p>
                      <a:pPr marL="171450" marR="0" lvl="0" indent="-171450">
                        <a:lnSpc>
                          <a:spcPct val="100000"/>
                        </a:lnSpc>
                        <a:spcBef>
                          <a:spcPts val="0"/>
                        </a:spcBef>
                        <a:spcAft>
                          <a:spcPts val="0"/>
                        </a:spcAft>
                        <a:buFont typeface="Arial" panose="020B0604020202020204" pitchFamily="34" charset="0"/>
                        <a:buChar char="•"/>
                        <a:tabLst>
                          <a:tab pos="228600" algn="l"/>
                        </a:tabLst>
                      </a:pPr>
                      <a:r>
                        <a:rPr lang="en-US" sz="1200" b="0" dirty="0">
                          <a:solidFill>
                            <a:schemeClr val="bg1"/>
                          </a:solidFill>
                          <a:effectLst/>
                        </a:rPr>
                        <a:t>Identify the data that will be used to train any underlying AI models.</a:t>
                      </a:r>
                    </a:p>
                    <a:p>
                      <a:pPr marL="171450" marR="0" lvl="0" indent="-171450">
                        <a:lnSpc>
                          <a:spcPct val="100000"/>
                        </a:lnSpc>
                        <a:spcBef>
                          <a:spcPts val="0"/>
                        </a:spcBef>
                        <a:spcAft>
                          <a:spcPts val="0"/>
                        </a:spcAft>
                        <a:buFont typeface="Arial" panose="020B0604020202020204" pitchFamily="34" charset="0"/>
                        <a:buChar char="•"/>
                        <a:tabLst>
                          <a:tab pos="228600" algn="l"/>
                        </a:tabLst>
                      </a:pPr>
                      <a:r>
                        <a:rPr lang="en-US" sz="1200" b="0" dirty="0">
                          <a:solidFill>
                            <a:schemeClr val="bg1"/>
                          </a:solidFill>
                          <a:effectLst/>
                        </a:rPr>
                        <a:t>Determine what you want to prove and which objections need to be overcome.</a:t>
                      </a:r>
                    </a:p>
                    <a:p>
                      <a:pPr marL="171450" marR="0" lvl="0" indent="-171450">
                        <a:lnSpc>
                          <a:spcPct val="100000"/>
                        </a:lnSpc>
                        <a:spcBef>
                          <a:spcPts val="0"/>
                        </a:spcBef>
                        <a:spcAft>
                          <a:spcPts val="0"/>
                        </a:spcAft>
                        <a:buFont typeface="Arial" panose="020B0604020202020204" pitchFamily="34" charset="0"/>
                        <a:buChar char="•"/>
                        <a:tabLst>
                          <a:tab pos="228600" algn="l"/>
                        </a:tabLst>
                      </a:pPr>
                      <a:r>
                        <a:rPr lang="en-US" sz="1200" b="0" dirty="0">
                          <a:solidFill>
                            <a:schemeClr val="bg1"/>
                          </a:solidFill>
                          <a:effectLst/>
                        </a:rPr>
                        <a:t>Clearly demarcate responsibilities and set up organization.</a:t>
                      </a:r>
                    </a:p>
                    <a:p>
                      <a:pPr marL="171450" marR="0" lvl="0" indent="-171450">
                        <a:lnSpc>
                          <a:spcPct val="100000"/>
                        </a:lnSpc>
                        <a:spcBef>
                          <a:spcPts val="0"/>
                        </a:spcBef>
                        <a:spcAft>
                          <a:spcPts val="0"/>
                        </a:spcAft>
                        <a:buFont typeface="Arial" panose="020B0604020202020204" pitchFamily="34" charset="0"/>
                        <a:buChar char="•"/>
                        <a:tabLst>
                          <a:tab pos="228600" algn="l"/>
                        </a:tabLst>
                      </a:pPr>
                      <a:r>
                        <a:rPr lang="en-US" sz="1200" b="0" dirty="0">
                          <a:solidFill>
                            <a:schemeClr val="bg1"/>
                          </a:solidFill>
                          <a:effectLst/>
                        </a:rPr>
                        <a:t>Set up subscriptions, define payment, and perform cost estimates of the PoC.</a:t>
                      </a:r>
                    </a:p>
                    <a:p>
                      <a:pPr marL="171450" marR="0" lvl="0" indent="-171450">
                        <a:lnSpc>
                          <a:spcPct val="100000"/>
                        </a:lnSpc>
                        <a:spcBef>
                          <a:spcPts val="0"/>
                        </a:spcBef>
                        <a:spcAft>
                          <a:spcPts val="600"/>
                        </a:spcAft>
                        <a:buFont typeface="Arial" panose="020B0604020202020204" pitchFamily="34" charset="0"/>
                        <a:buChar char="•"/>
                        <a:tabLst>
                          <a:tab pos="228600" algn="l"/>
                        </a:tabLst>
                      </a:pPr>
                      <a:r>
                        <a:rPr lang="en-US" sz="1200" b="0" dirty="0">
                          <a:solidFill>
                            <a:schemeClr val="bg1"/>
                          </a:solidFill>
                          <a:effectLst/>
                        </a:rPr>
                        <a:t>Agree on the next step if success criteria are met.</a:t>
                      </a:r>
                      <a:endParaRPr lang="en-US" sz="1200" b="0" dirty="0">
                        <a:solidFill>
                          <a:schemeClr val="bg1"/>
                        </a:solidFill>
                        <a:effectLst/>
                        <a:latin typeface="Segoe Pro" panose="020B0502040504020203" pitchFamily="34" charset="0"/>
                        <a:ea typeface="Calibri" panose="020F0502020204030204" pitchFamily="34" charset="0"/>
                        <a:cs typeface="Times New Roman" panose="02020603050405020304" pitchFamily="18" charset="0"/>
                      </a:endParaRPr>
                    </a:p>
                  </a:txBody>
                  <a:tcPr marL="89642" marR="0" marT="0" marB="0">
                    <a:solidFill>
                      <a:schemeClr val="tx1">
                        <a:lumMod val="95000"/>
                      </a:schemeClr>
                    </a:solidFill>
                  </a:tcPr>
                </a:tc>
                <a:tc hMerge="1">
                  <a:txBody>
                    <a:bodyPr/>
                    <a:lstStyle/>
                    <a:p>
                      <a:endParaRPr lang="en-US"/>
                    </a:p>
                  </a:txBody>
                  <a:tcPr/>
                </a:tc>
                <a:extLst>
                  <a:ext uri="{0D108BD9-81ED-4DB2-BD59-A6C34878D82A}">
                    <a16:rowId xmlns:a16="http://schemas.microsoft.com/office/drawing/2014/main" val="386584363"/>
                  </a:ext>
                </a:extLst>
              </a:tr>
            </a:tbl>
          </a:graphicData>
        </a:graphic>
      </p:graphicFrame>
      <p:graphicFrame>
        <p:nvGraphicFramePr>
          <p:cNvPr id="20" name="Table 19">
            <a:extLst>
              <a:ext uri="{FF2B5EF4-FFF2-40B4-BE49-F238E27FC236}">
                <a16:creationId xmlns:a16="http://schemas.microsoft.com/office/drawing/2014/main" id="{F889D848-7267-4D1C-83C7-F9AB271334A9}"/>
              </a:ext>
            </a:extLst>
          </p:cNvPr>
          <p:cNvGraphicFramePr>
            <a:graphicFrameLocks noGrp="1"/>
          </p:cNvGraphicFramePr>
          <p:nvPr>
            <p:extLst/>
          </p:nvPr>
        </p:nvGraphicFramePr>
        <p:xfrm>
          <a:off x="6476514" y="3451413"/>
          <a:ext cx="5371545" cy="3114858"/>
        </p:xfrm>
        <a:graphic>
          <a:graphicData uri="http://schemas.openxmlformats.org/drawingml/2006/table">
            <a:tbl>
              <a:tblPr firstRow="1" firstCol="1" bandRow="1">
                <a:tableStyleId>{5C22544A-7EE6-4342-B048-85BDC9FD1C3A}</a:tableStyleId>
              </a:tblPr>
              <a:tblGrid>
                <a:gridCol w="1608951">
                  <a:extLst>
                    <a:ext uri="{9D8B030D-6E8A-4147-A177-3AD203B41FA5}">
                      <a16:colId xmlns:a16="http://schemas.microsoft.com/office/drawing/2014/main" val="2435908787"/>
                    </a:ext>
                  </a:extLst>
                </a:gridCol>
                <a:gridCol w="3762594">
                  <a:extLst>
                    <a:ext uri="{9D8B030D-6E8A-4147-A177-3AD203B41FA5}">
                      <a16:colId xmlns:a16="http://schemas.microsoft.com/office/drawing/2014/main" val="3341308356"/>
                    </a:ext>
                  </a:extLst>
                </a:gridCol>
              </a:tblGrid>
              <a:tr h="971126">
                <a:tc>
                  <a:txBody>
                    <a:bodyPr/>
                    <a:lstStyle/>
                    <a:p>
                      <a:pPr marL="0" marR="0">
                        <a:spcBef>
                          <a:spcPts val="800"/>
                        </a:spcBef>
                        <a:spcAft>
                          <a:spcPts val="600"/>
                        </a:spcAft>
                      </a:pPr>
                      <a:endParaRPr lang="en-US" sz="1300" dirty="0">
                        <a:solidFill>
                          <a:srgbClr val="FFFFFF"/>
                        </a:solidFill>
                        <a:effectLst/>
                        <a:latin typeface="Segoe Pro Semibold" panose="020B0702040504020203" pitchFamily="34" charset="0"/>
                        <a:ea typeface="Times New Roman" panose="02020603050405020304" pitchFamily="18" charset="0"/>
                        <a:cs typeface="Open Sans" panose="020B0606030504020204" pitchFamily="34" charset="0"/>
                      </a:endParaRPr>
                    </a:p>
                  </a:txBody>
                  <a:tcPr marL="86333" marR="86333" marT="86333" marB="86333" anchor="ctr">
                    <a:lnR w="12700" cap="flat" cmpd="sng" algn="ctr">
                      <a:solidFill>
                        <a:srgbClr val="5C2D91"/>
                      </a:solidFill>
                      <a:prstDash val="solid"/>
                      <a:round/>
                      <a:headEnd type="none" w="med" len="med"/>
                      <a:tailEnd type="none" w="med" len="med"/>
                    </a:lnR>
                  </a:tcPr>
                </a:tc>
                <a:tc>
                  <a:txBody>
                    <a:bodyPr/>
                    <a:lstStyle/>
                    <a:p>
                      <a:pPr marL="0" marR="0">
                        <a:lnSpc>
                          <a:spcPct val="100000"/>
                        </a:lnSpc>
                        <a:spcBef>
                          <a:spcPts val="300"/>
                        </a:spcBef>
                        <a:spcAft>
                          <a:spcPts val="600"/>
                        </a:spcAft>
                      </a:pPr>
                      <a:r>
                        <a:rPr lang="en-US" sz="1000" dirty="0">
                          <a:effectLst/>
                        </a:rPr>
                        <a:t> </a:t>
                      </a:r>
                      <a:r>
                        <a:rPr lang="en-US" sz="1500" dirty="0">
                          <a:effectLst/>
                        </a:rPr>
                        <a:t>Next Step</a:t>
                      </a:r>
                    </a:p>
                  </a:txBody>
                  <a:tcPr marL="0" marR="0" marT="0" marB="0" anchor="ctr">
                    <a:lnL w="12700" cap="flat" cmpd="sng" algn="ctr">
                      <a:solidFill>
                        <a:srgbClr val="5C2D91"/>
                      </a:solidFill>
                      <a:prstDash val="solid"/>
                      <a:round/>
                      <a:headEnd type="none" w="med" len="med"/>
                      <a:tailEnd type="none" w="med" len="med"/>
                    </a:lnL>
                  </a:tcPr>
                </a:tc>
                <a:extLst>
                  <a:ext uri="{0D108BD9-81ED-4DB2-BD59-A6C34878D82A}">
                    <a16:rowId xmlns:a16="http://schemas.microsoft.com/office/drawing/2014/main" val="546610141"/>
                  </a:ext>
                </a:extLst>
              </a:tr>
              <a:tr h="2103289">
                <a:tc gridSpan="2">
                  <a:txBody>
                    <a:bodyPr/>
                    <a:lstStyle/>
                    <a:p>
                      <a:pPr marL="0" marR="422910">
                        <a:lnSpc>
                          <a:spcPct val="100000"/>
                        </a:lnSpc>
                        <a:spcBef>
                          <a:spcPts val="300"/>
                        </a:spcBef>
                        <a:spcAft>
                          <a:spcPts val="600"/>
                        </a:spcAft>
                      </a:pPr>
                      <a:r>
                        <a:rPr lang="en-US" sz="1200" b="0" dirty="0">
                          <a:solidFill>
                            <a:sysClr val="windowText" lastClr="000000"/>
                          </a:solidFill>
                          <a:effectLst/>
                        </a:rPr>
                        <a:t>At the end of the PoC, report on the overall status of the PoC, and identify the issues, pros and cons, and value prop of moving forward with a real implementation. </a:t>
                      </a:r>
                    </a:p>
                    <a:p>
                      <a:pPr marL="0" marR="422910">
                        <a:lnSpc>
                          <a:spcPct val="100000"/>
                        </a:lnSpc>
                        <a:spcBef>
                          <a:spcPts val="300"/>
                        </a:spcBef>
                        <a:spcAft>
                          <a:spcPts val="600"/>
                        </a:spcAft>
                      </a:pPr>
                      <a:r>
                        <a:rPr lang="en-US" sz="1200" b="0" dirty="0">
                          <a:solidFill>
                            <a:sysClr val="windowText" lastClr="000000"/>
                          </a:solidFill>
                          <a:effectLst/>
                        </a:rPr>
                        <a:t>Calculate the expected production costs over time, and put a plan into place to deploy the PoC into production while ensuring that the PoC is designed for production usage.</a:t>
                      </a:r>
                    </a:p>
                    <a:p>
                      <a:pPr marL="0" marR="422910">
                        <a:lnSpc>
                          <a:spcPct val="100000"/>
                        </a:lnSpc>
                        <a:spcBef>
                          <a:spcPts val="300"/>
                        </a:spcBef>
                        <a:spcAft>
                          <a:spcPts val="600"/>
                        </a:spcAft>
                      </a:pPr>
                      <a:r>
                        <a:rPr lang="en-US" sz="1200" b="0" dirty="0">
                          <a:solidFill>
                            <a:sysClr val="windowText" lastClr="000000"/>
                          </a:solidFill>
                          <a:effectLst/>
                        </a:rPr>
                        <a:t>For example, upon completing your AI PoC you might report on the success or failure of utilizing a pre-built AI, the quality and predictive strength of the customer supplied data used for training a custom AI, or the feasibility of realizing the customer’s vision.</a:t>
                      </a:r>
                    </a:p>
                  </a:txBody>
                  <a:tcPr marL="86333" marR="0" marT="43166" marB="43166">
                    <a:solidFill>
                      <a:schemeClr val="tx1">
                        <a:lumMod val="95000"/>
                      </a:schemeClr>
                    </a:solidFill>
                  </a:tcPr>
                </a:tc>
                <a:tc hMerge="1">
                  <a:txBody>
                    <a:bodyPr/>
                    <a:lstStyle/>
                    <a:p>
                      <a:endParaRPr lang="en-US"/>
                    </a:p>
                  </a:txBody>
                  <a:tcPr/>
                </a:tc>
                <a:extLst>
                  <a:ext uri="{0D108BD9-81ED-4DB2-BD59-A6C34878D82A}">
                    <a16:rowId xmlns:a16="http://schemas.microsoft.com/office/drawing/2014/main" val="235010917"/>
                  </a:ext>
                </a:extLst>
              </a:tr>
            </a:tbl>
          </a:graphicData>
        </a:graphic>
      </p:graphicFrame>
      <p:pic>
        <p:nvPicPr>
          <p:cNvPr id="11" name="Picture 10">
            <a:extLst>
              <a:ext uri="{FF2B5EF4-FFF2-40B4-BE49-F238E27FC236}">
                <a16:creationId xmlns:a16="http://schemas.microsoft.com/office/drawing/2014/main" id="{D63B6322-A009-47D0-BADD-BFA495FEC18C}"/>
              </a:ext>
            </a:extLst>
          </p:cNvPr>
          <p:cNvPicPr/>
          <p:nvPr/>
        </p:nvPicPr>
        <p:blipFill>
          <a:blip r:embed="rId3" cstate="print">
            <a:clrChange>
              <a:clrFrom>
                <a:srgbClr val="0072C6"/>
              </a:clrFrom>
              <a:clrTo>
                <a:srgbClr val="0072C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2153" y="651902"/>
            <a:ext cx="834057" cy="834057"/>
          </a:xfrm>
          <a:prstGeom prst="rect">
            <a:avLst/>
          </a:prstGeom>
        </p:spPr>
      </p:pic>
      <p:pic>
        <p:nvPicPr>
          <p:cNvPr id="15" name="Picture 14">
            <a:extLst>
              <a:ext uri="{FF2B5EF4-FFF2-40B4-BE49-F238E27FC236}">
                <a16:creationId xmlns:a16="http://schemas.microsoft.com/office/drawing/2014/main" id="{842B0B68-1D11-482A-B342-ACB27F0F9BB8}"/>
              </a:ext>
            </a:extLst>
          </p:cNvPr>
          <p:cNvPicPr/>
          <p:nvPr/>
        </p:nvPicPr>
        <p:blipFill>
          <a:blip r:embed="rId4" cstate="print">
            <a:clrChange>
              <a:clrFrom>
                <a:srgbClr val="0072C6"/>
              </a:clrFrom>
              <a:clrTo>
                <a:srgbClr val="0072C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2153" y="3516757"/>
            <a:ext cx="834057" cy="834057"/>
          </a:xfrm>
          <a:prstGeom prst="rect">
            <a:avLst/>
          </a:prstGeom>
        </p:spPr>
      </p:pic>
      <p:pic>
        <p:nvPicPr>
          <p:cNvPr id="13" name="Picture 12">
            <a:extLst>
              <a:ext uri="{FF2B5EF4-FFF2-40B4-BE49-F238E27FC236}">
                <a16:creationId xmlns:a16="http://schemas.microsoft.com/office/drawing/2014/main" id="{E4AFC3E9-2F6F-4490-BD24-0ADB74CC1323}"/>
              </a:ext>
            </a:extLst>
          </p:cNvPr>
          <p:cNvPicPr/>
          <p:nvPr/>
        </p:nvPicPr>
        <p:blipFill>
          <a:blip r:embed="rId5" cstate="print">
            <a:clrChange>
              <a:clrFrom>
                <a:srgbClr val="0072C6"/>
              </a:clrFrom>
              <a:clrTo>
                <a:srgbClr val="0072C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08466" y="630983"/>
            <a:ext cx="826451" cy="826451"/>
          </a:xfrm>
          <a:prstGeom prst="rect">
            <a:avLst/>
          </a:prstGeom>
        </p:spPr>
      </p:pic>
      <p:pic>
        <p:nvPicPr>
          <p:cNvPr id="16" name="Picture 15">
            <a:extLst>
              <a:ext uri="{FF2B5EF4-FFF2-40B4-BE49-F238E27FC236}">
                <a16:creationId xmlns:a16="http://schemas.microsoft.com/office/drawing/2014/main" id="{813C74FC-8CD3-4F6E-9EDA-1727215BD9AE}"/>
              </a:ext>
            </a:extLst>
          </p:cNvPr>
          <p:cNvPicPr/>
          <p:nvPr/>
        </p:nvPicPr>
        <p:blipFill>
          <a:blip r:embed="rId6" cstate="print">
            <a:clrChange>
              <a:clrFrom>
                <a:srgbClr val="0072C6"/>
              </a:clrFrom>
              <a:clrTo>
                <a:srgbClr val="0072C6">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827140" y="3505880"/>
            <a:ext cx="834057" cy="834057"/>
          </a:xfrm>
          <a:prstGeom prst="rect">
            <a:avLst/>
          </a:prstGeom>
        </p:spPr>
      </p:pic>
    </p:spTree>
    <p:extLst>
      <p:ext uri="{BB962C8B-B14F-4D97-AF65-F5344CB8AC3E}">
        <p14:creationId xmlns:p14="http://schemas.microsoft.com/office/powerpoint/2010/main" val="2393783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7957D3-1B8D-4290-8E5E-F5DCB45D181E}"/>
              </a:ext>
            </a:extLst>
          </p:cNvPr>
          <p:cNvSpPr/>
          <p:nvPr/>
        </p:nvSpPr>
        <p:spPr>
          <a:xfrm>
            <a:off x="269238" y="2219965"/>
            <a:ext cx="2554868" cy="362072"/>
          </a:xfrm>
          <a:prstGeom prst="rect">
            <a:avLst/>
          </a:prstGeom>
        </p:spPr>
        <p:txBody>
          <a:bodyPr wrap="none">
            <a:spAutoFit/>
          </a:bodyPr>
          <a:lstStyle/>
          <a:p>
            <a:pPr>
              <a:spcBef>
                <a:spcPts val="294"/>
              </a:spcBef>
              <a:spcAft>
                <a:spcPts val="882"/>
              </a:spcAft>
            </a:pPr>
            <a:r>
              <a:rPr lang="en-US" sz="1730" b="1" dirty="0">
                <a:solidFill>
                  <a:schemeClr val="bg1"/>
                </a:solidFill>
                <a:ea typeface="Calibri" panose="020F0502020204030204" pitchFamily="34" charset="0"/>
                <a:cs typeface="Times New Roman" panose="02020603050405020304" pitchFamily="18" charset="0"/>
              </a:rPr>
              <a:t>Examples of an AI PoC</a:t>
            </a:r>
          </a:p>
        </p:txBody>
      </p:sp>
      <p:graphicFrame>
        <p:nvGraphicFramePr>
          <p:cNvPr id="4" name="Table 3">
            <a:extLst>
              <a:ext uri="{FF2B5EF4-FFF2-40B4-BE49-F238E27FC236}">
                <a16:creationId xmlns:a16="http://schemas.microsoft.com/office/drawing/2014/main" id="{85F64BDD-C008-4459-B830-CBCD2404D30A}"/>
              </a:ext>
            </a:extLst>
          </p:cNvPr>
          <p:cNvGraphicFramePr>
            <a:graphicFrameLocks noGrp="1"/>
          </p:cNvGraphicFramePr>
          <p:nvPr>
            <p:extLst/>
          </p:nvPr>
        </p:nvGraphicFramePr>
        <p:xfrm>
          <a:off x="205551" y="2668178"/>
          <a:ext cx="11887621" cy="3668227"/>
        </p:xfrm>
        <a:graphic>
          <a:graphicData uri="http://schemas.openxmlformats.org/drawingml/2006/table">
            <a:tbl>
              <a:tblPr firstRow="1" firstCol="1" bandRow="1">
                <a:tableStyleId>{5C22544A-7EE6-4342-B048-85BDC9FD1C3A}</a:tableStyleId>
              </a:tblPr>
              <a:tblGrid>
                <a:gridCol w="3332650">
                  <a:extLst>
                    <a:ext uri="{9D8B030D-6E8A-4147-A177-3AD203B41FA5}">
                      <a16:colId xmlns:a16="http://schemas.microsoft.com/office/drawing/2014/main" val="589737649"/>
                    </a:ext>
                  </a:extLst>
                </a:gridCol>
                <a:gridCol w="8554971">
                  <a:extLst>
                    <a:ext uri="{9D8B030D-6E8A-4147-A177-3AD203B41FA5}">
                      <a16:colId xmlns:a16="http://schemas.microsoft.com/office/drawing/2014/main" val="597367327"/>
                    </a:ext>
                  </a:extLst>
                </a:gridCol>
              </a:tblGrid>
              <a:tr h="478093">
                <a:tc>
                  <a:txBody>
                    <a:bodyPr/>
                    <a:lstStyle/>
                    <a:p>
                      <a:pPr marL="0" marR="0" lvl="0">
                        <a:spcBef>
                          <a:spcPts val="600"/>
                        </a:spcBef>
                        <a:spcAft>
                          <a:spcPts val="600"/>
                        </a:spcAft>
                      </a:pPr>
                      <a:r>
                        <a:rPr lang="en-US" sz="1400" cap="all" spc="50" dirty="0">
                          <a:effectLst/>
                        </a:rPr>
                        <a:t>Example Vision</a:t>
                      </a:r>
                      <a:endParaRPr lang="en-US" sz="1400" b="1" cap="all" spc="50" dirty="0">
                        <a:solidFill>
                          <a:srgbClr val="222222"/>
                        </a:solidFill>
                        <a:effectLst/>
                        <a:latin typeface="Segoe Pro" panose="020B0502040504020203" pitchFamily="34" charset="0"/>
                        <a:ea typeface="Times New Roman" panose="02020603050405020304" pitchFamily="18" charset="0"/>
                        <a:cs typeface="Open Sans" panose="020B0606030504020204" pitchFamily="34" charset="0"/>
                      </a:endParaRPr>
                    </a:p>
                  </a:txBody>
                  <a:tcPr marL="134464" marR="134464" marT="134464" marB="134464" anchor="ctr">
                    <a:lnR w="28575" cap="flat" cmpd="sng" algn="ctr">
                      <a:solidFill>
                        <a:schemeClr val="tx1"/>
                      </a:solidFill>
                      <a:prstDash val="solid"/>
                      <a:round/>
                      <a:headEnd type="none" w="med" len="med"/>
                      <a:tailEnd type="none" w="med" len="med"/>
                    </a:lnR>
                  </a:tcPr>
                </a:tc>
                <a:tc>
                  <a:txBody>
                    <a:bodyPr/>
                    <a:lstStyle/>
                    <a:p>
                      <a:pPr marL="0" marR="0" lvl="0">
                        <a:spcBef>
                          <a:spcPts val="600"/>
                        </a:spcBef>
                        <a:spcAft>
                          <a:spcPts val="600"/>
                        </a:spcAft>
                      </a:pPr>
                      <a:r>
                        <a:rPr lang="en-US" sz="1400" cap="all" spc="50" dirty="0">
                          <a:effectLst/>
                        </a:rPr>
                        <a:t>Example PoC</a:t>
                      </a:r>
                      <a:endParaRPr lang="en-US" sz="1400" b="1" cap="all" spc="50" dirty="0">
                        <a:solidFill>
                          <a:srgbClr val="222222"/>
                        </a:solidFill>
                        <a:effectLst/>
                        <a:latin typeface="Segoe Pro" panose="020B0502040504020203" pitchFamily="34" charset="0"/>
                        <a:ea typeface="Times New Roman" panose="02020603050405020304" pitchFamily="18" charset="0"/>
                        <a:cs typeface="Open Sans" panose="020B0606030504020204" pitchFamily="34" charset="0"/>
                      </a:endParaRPr>
                    </a:p>
                  </a:txBody>
                  <a:tcPr marL="134464" marR="134464" marT="134464" marB="134464" anchor="ctr">
                    <a:lnL w="2857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50864861"/>
                  </a:ext>
                </a:extLst>
              </a:tr>
              <a:tr h="1045829">
                <a:tc>
                  <a:txBody>
                    <a:bodyPr/>
                    <a:lstStyle/>
                    <a:p>
                      <a:pPr marL="0" marR="0">
                        <a:lnSpc>
                          <a:spcPct val="107000"/>
                        </a:lnSpc>
                        <a:spcBef>
                          <a:spcPts val="0"/>
                        </a:spcBef>
                        <a:spcAft>
                          <a:spcPts val="800"/>
                        </a:spcAft>
                      </a:pPr>
                      <a:r>
                        <a:rPr lang="en-US" sz="1200" b="0" dirty="0">
                          <a:solidFill>
                            <a:sysClr val="windowText" lastClr="000000"/>
                          </a:solidFill>
                          <a:effectLst/>
                          <a:latin typeface="Segoe UI Light" panose="020B0502040204020203" pitchFamily="34" charset="0"/>
                          <a:cs typeface="Segoe UI Light" panose="020B0502040204020203" pitchFamily="34" charset="0"/>
                        </a:rPr>
                        <a:t>We want to increase sales by getting shoppers to commit to a purchase they have been mulling over. If we can detect this behavior we’d like to provide just enough of a discount to encourage the purchase</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44821" marR="44821" marT="44821" marB="44821">
                    <a:lnR w="28575" cap="flat" cmpd="sng" algn="ctr">
                      <a:solidFill>
                        <a:schemeClr val="tx1"/>
                      </a:solidFill>
                      <a:prstDash val="solid"/>
                      <a:round/>
                      <a:headEnd type="none" w="med" len="med"/>
                      <a:tailEnd type="none" w="med" len="med"/>
                    </a:lnR>
                    <a:solidFill>
                      <a:schemeClr val="tx1">
                        <a:lumMod val="95000"/>
                      </a:schemeClr>
                    </a:solidFill>
                  </a:tcPr>
                </a:tc>
                <a:tc>
                  <a:txBody>
                    <a:bodyPr/>
                    <a:lstStyle/>
                    <a:p>
                      <a:pPr marL="0" marR="0">
                        <a:lnSpc>
                          <a:spcPct val="107000"/>
                        </a:lnSpc>
                        <a:spcBef>
                          <a:spcPts val="0"/>
                        </a:spcBef>
                        <a:spcAft>
                          <a:spcPts val="800"/>
                        </a:spcAft>
                      </a:pPr>
                      <a:r>
                        <a:rPr lang="en-US" sz="1200" dirty="0">
                          <a:effectLst/>
                          <a:latin typeface="Segoe UI Light" panose="020B0502040204020203" pitchFamily="34" charset="0"/>
                          <a:cs typeface="Segoe UI Light" panose="020B0502040204020203" pitchFamily="34" charset="0"/>
                        </a:rPr>
                        <a:t>Focus on the core aspect of the scenario (predicting a discount that leads to a purchase) and demonstrate the PoC in a notebook or other approach that minimizes efforts in building UI. The PoC scope would include analyzing the client’s purchase history and building a custom AI identifying the right predictive algorithm to suggest a discount within a bounded range that has a high probability of sale. By conducting this PoC you will have verified if the customer has the necessary data to make such predictions.  </a:t>
                      </a:r>
                      <a:endParaRPr lang="en-US" sz="12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44821" marR="44821" marT="44821" marB="44821">
                    <a:lnL w="28575" cap="flat" cmpd="sng" algn="ctr">
                      <a:solidFill>
                        <a:schemeClr val="tx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4016027247"/>
                  </a:ext>
                </a:extLst>
              </a:tr>
              <a:tr h="923879">
                <a:tc>
                  <a:txBody>
                    <a:bodyPr/>
                    <a:lstStyle/>
                    <a:p>
                      <a:pPr marL="0" marR="0">
                        <a:lnSpc>
                          <a:spcPct val="107000"/>
                        </a:lnSpc>
                        <a:spcBef>
                          <a:spcPts val="0"/>
                        </a:spcBef>
                        <a:spcAft>
                          <a:spcPts val="800"/>
                        </a:spcAft>
                      </a:pPr>
                      <a:r>
                        <a:rPr lang="en-US" sz="1200" b="0" dirty="0">
                          <a:solidFill>
                            <a:sysClr val="windowText" lastClr="000000"/>
                          </a:solidFill>
                          <a:effectLst/>
                          <a:latin typeface="Segoe UI Light" panose="020B0502040204020203" pitchFamily="34" charset="0"/>
                          <a:cs typeface="Segoe UI Light" panose="020B0502040204020203" pitchFamily="34" charset="0"/>
                        </a:rPr>
                        <a:t>We would like to add chat bot capabilities to our solution that could address commonly asked questions before needing to speak to a live operator. </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44821" marR="44821" marT="44821" marB="44821">
                    <a:lnR w="28575" cap="flat" cmpd="sng" algn="ctr">
                      <a:solidFill>
                        <a:schemeClr val="tx1"/>
                      </a:solidFill>
                      <a:prstDash val="solid"/>
                      <a:round/>
                      <a:headEnd type="none" w="med" len="med"/>
                      <a:tailEnd type="none" w="med" len="med"/>
                    </a:lnR>
                    <a:solidFill>
                      <a:schemeClr val="tx1">
                        <a:lumMod val="95000"/>
                      </a:schemeClr>
                    </a:solidFill>
                  </a:tcPr>
                </a:tc>
                <a:tc>
                  <a:txBody>
                    <a:bodyPr/>
                    <a:lstStyle/>
                    <a:p>
                      <a:pPr marL="0" marR="0">
                        <a:lnSpc>
                          <a:spcPct val="107000"/>
                        </a:lnSpc>
                        <a:spcBef>
                          <a:spcPts val="0"/>
                        </a:spcBef>
                        <a:spcAft>
                          <a:spcPts val="800"/>
                        </a:spcAft>
                      </a:pPr>
                      <a:r>
                        <a:rPr lang="en-US" sz="1200" dirty="0">
                          <a:effectLst/>
                          <a:latin typeface="Segoe UI Light" panose="020B0502040204020203" pitchFamily="34" charset="0"/>
                          <a:cs typeface="Segoe UI Light" panose="020B0502040204020203" pitchFamily="34" charset="0"/>
                        </a:rPr>
                        <a:t>Utilize a bare-bones chat bot UI and provide the customer an initial understanding of the experience by applying pre-built AI to help in turning assets like frequently asked questions into conversational AI. Avoid getting into custom AI in this PoC. This will help the customer get a sense for the type of interaction that is possible and how the computer to human handoff might work, without significant investment in developing a custom AI.</a:t>
                      </a:r>
                      <a:endParaRPr lang="en-US" sz="12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44821" marR="44821" marT="44821" marB="44821">
                    <a:lnL w="28575" cap="flat" cmpd="sng" algn="ctr">
                      <a:solidFill>
                        <a:schemeClr val="tx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129053748"/>
                  </a:ext>
                </a:extLst>
              </a:tr>
              <a:tr h="1208297">
                <a:tc>
                  <a:txBody>
                    <a:bodyPr/>
                    <a:lstStyle/>
                    <a:p>
                      <a:pPr marL="0" marR="0">
                        <a:lnSpc>
                          <a:spcPct val="107000"/>
                        </a:lnSpc>
                        <a:spcBef>
                          <a:spcPts val="0"/>
                        </a:spcBef>
                        <a:spcAft>
                          <a:spcPts val="800"/>
                        </a:spcAft>
                      </a:pPr>
                      <a:r>
                        <a:rPr lang="en-US" sz="1200" b="0" dirty="0">
                          <a:solidFill>
                            <a:sysClr val="windowText" lastClr="000000"/>
                          </a:solidFill>
                          <a:effectLst/>
                          <a:latin typeface="Segoe UI Light" panose="020B0502040204020203" pitchFamily="34" charset="0"/>
                          <a:cs typeface="Segoe UI Light" panose="020B0502040204020203" pitchFamily="34" charset="0"/>
                        </a:rPr>
                        <a:t>We want to monitor how happy people are during their chat-based interaction with our agents in real time. We are concerned that we can only do this after the fact, at which point it is too late.</a:t>
                      </a:r>
                      <a:endParaRPr lang="en-US" sz="1200" b="0" dirty="0">
                        <a:solidFill>
                          <a:sysClr val="windowText" lastClr="000000"/>
                        </a:solidFill>
                        <a:effectLst/>
                        <a:latin typeface="Segoe UI Light" panose="020B0502040204020203" pitchFamily="34" charset="0"/>
                        <a:ea typeface="Calibri" panose="020F0502020204030204" pitchFamily="34" charset="0"/>
                        <a:cs typeface="Segoe UI Light" panose="020B0502040204020203" pitchFamily="34" charset="0"/>
                      </a:endParaRPr>
                    </a:p>
                  </a:txBody>
                  <a:tcPr marL="44821" marR="44821" marT="44821" marB="44821">
                    <a:lnR w="28575" cap="flat" cmpd="sng" algn="ctr">
                      <a:solidFill>
                        <a:schemeClr val="tx1"/>
                      </a:solidFill>
                      <a:prstDash val="solid"/>
                      <a:round/>
                      <a:headEnd type="none" w="med" len="med"/>
                      <a:tailEnd type="none" w="med" len="med"/>
                    </a:lnR>
                    <a:solidFill>
                      <a:schemeClr val="tx1">
                        <a:lumMod val="95000"/>
                      </a:schemeClr>
                    </a:solidFill>
                  </a:tcPr>
                </a:tc>
                <a:tc>
                  <a:txBody>
                    <a:bodyPr/>
                    <a:lstStyle/>
                    <a:p>
                      <a:pPr marL="0" marR="0">
                        <a:lnSpc>
                          <a:spcPct val="107000"/>
                        </a:lnSpc>
                        <a:spcBef>
                          <a:spcPts val="0"/>
                        </a:spcBef>
                        <a:spcAft>
                          <a:spcPts val="800"/>
                        </a:spcAft>
                      </a:pPr>
                      <a:r>
                        <a:rPr lang="en-US" sz="1200" dirty="0">
                          <a:effectLst/>
                          <a:latin typeface="Segoe UI Light" panose="020B0502040204020203" pitchFamily="34" charset="0"/>
                          <a:cs typeface="Segoe UI Light" panose="020B0502040204020203" pitchFamily="34" charset="0"/>
                        </a:rPr>
                        <a:t>Utilize pre-built AI to apply sentiment analysis to historical chat message flowing through a minimalist chat environment, which demonstrates various alerts appearing around the chat messages when sentiment thresholds are crossed. Focus on the speed of processing and the accuracy of the sentiment established. By utilizing pre-built AI first in the PoC you can identify if the vocabulary and patterns of speech are suitably understood by generic sentiment analysis before investing effort in building custom chat histories manually tagged with sentiment and used to train a custom AI.  </a:t>
                      </a:r>
                      <a:endParaRPr lang="en-US" sz="1200" dirty="0">
                        <a:effectLst/>
                        <a:latin typeface="Segoe UI Light" panose="020B0502040204020203" pitchFamily="34" charset="0"/>
                        <a:ea typeface="Calibri" panose="020F0502020204030204" pitchFamily="34" charset="0"/>
                        <a:cs typeface="Segoe UI Light" panose="020B0502040204020203" pitchFamily="34" charset="0"/>
                      </a:endParaRPr>
                    </a:p>
                  </a:txBody>
                  <a:tcPr marL="44821" marR="44821" marT="44821" marB="44821">
                    <a:lnL w="28575" cap="flat" cmpd="sng" algn="ctr">
                      <a:solidFill>
                        <a:schemeClr val="tx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3806985632"/>
                  </a:ext>
                </a:extLst>
              </a:tr>
            </a:tbl>
          </a:graphicData>
        </a:graphic>
      </p:graphicFrame>
      <p:pic>
        <p:nvPicPr>
          <p:cNvPr id="9" name="Picture 8">
            <a:extLst>
              <a:ext uri="{FF2B5EF4-FFF2-40B4-BE49-F238E27FC236}">
                <a16:creationId xmlns:a16="http://schemas.microsoft.com/office/drawing/2014/main" id="{2A966198-D689-496E-B744-E8529EF8EB7F}"/>
              </a:ext>
            </a:extLst>
          </p:cNvPr>
          <p:cNvPicPr>
            <a:picLocks noChangeAspect="1"/>
          </p:cNvPicPr>
          <p:nvPr/>
        </p:nvPicPr>
        <p:blipFill rotWithShape="1">
          <a:blip r:embed="rId3"/>
          <a:srcRect l="4140" t="8217" b="70984"/>
          <a:stretch/>
        </p:blipFill>
        <p:spPr>
          <a:xfrm>
            <a:off x="1" y="487"/>
            <a:ext cx="12216122" cy="1767064"/>
          </a:xfrm>
          <a:prstGeom prst="rect">
            <a:avLst/>
          </a:prstGeom>
        </p:spPr>
      </p:pic>
    </p:spTree>
    <p:extLst>
      <p:ext uri="{BB962C8B-B14F-4D97-AF65-F5344CB8AC3E}">
        <p14:creationId xmlns:p14="http://schemas.microsoft.com/office/powerpoint/2010/main" val="3580851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1794" y="85319"/>
            <a:ext cx="11504118" cy="868934"/>
          </a:xfrm>
          <a:prstGeom prst="rect">
            <a:avLst/>
          </a:prstGeom>
          <a:noFill/>
        </p:spPr>
        <p:txBody>
          <a:bodyPr wrap="square" lIns="179262" tIns="143409" rIns="179262" bIns="143409" rtlCol="0">
            <a:spAutoFit/>
          </a:bodyPr>
          <a:lstStyle>
            <a:defPPr>
              <a:defRPr lang="en-US"/>
            </a:defPPr>
            <a:lvl1pPr defTabSz="739467">
              <a:lnSpc>
                <a:spcPct val="80000"/>
              </a:lnSpc>
              <a:spcBef>
                <a:spcPct val="0"/>
              </a:spcBef>
              <a:spcAft>
                <a:spcPts val="588"/>
              </a:spcAft>
              <a:defRPr sz="3970" spc="-98">
                <a:ln w="3175">
                  <a:noFill/>
                </a:ln>
                <a:solidFill>
                  <a:schemeClr val="bg1"/>
                </a:solidFill>
                <a:latin typeface="+mj-lt"/>
                <a:cs typeface="Segoe UI" pitchFamily="34" charset="0"/>
              </a:defRPr>
            </a:lvl1pPr>
          </a:lstStyle>
          <a:p>
            <a:r>
              <a:rPr lang="en-US" dirty="0"/>
              <a:t>Deliver a Pilot for an AI Project</a:t>
            </a:r>
          </a:p>
        </p:txBody>
      </p:sp>
      <p:sp>
        <p:nvSpPr>
          <p:cNvPr id="8" name="TextBox 7"/>
          <p:cNvSpPr txBox="1"/>
          <p:nvPr/>
        </p:nvSpPr>
        <p:spPr>
          <a:xfrm>
            <a:off x="280253" y="744968"/>
            <a:ext cx="11717211" cy="2108938"/>
          </a:xfrm>
          <a:prstGeom prst="rect">
            <a:avLst/>
          </a:prstGeom>
          <a:noFill/>
        </p:spPr>
        <p:txBody>
          <a:bodyPr wrap="square" lIns="179285" tIns="143428" rIns="179285" bIns="143428" numCol="1" spcCol="457200" rtlCol="0">
            <a:spAutoFit/>
          </a:bodyPr>
          <a:lstStyle/>
          <a:p>
            <a:r>
              <a:rPr lang="en-US" sz="1730" dirty="0">
                <a:solidFill>
                  <a:schemeClr val="bg1"/>
                </a:solidFill>
                <a:latin typeface="Segoe UI (body)"/>
              </a:rPr>
              <a:t>Consider offering your services as a pilot project to your prospects. With a pilot project, the customer receives two important values. First, they get to better understand how the project goals will be successful, and second, they have a production-grade starting point for their larger efforts.</a:t>
            </a:r>
          </a:p>
          <a:p>
            <a:endParaRPr lang="en-US" sz="1730" dirty="0">
              <a:solidFill>
                <a:schemeClr val="bg1"/>
              </a:solidFill>
              <a:latin typeface="Segoe UI (body)"/>
            </a:endParaRPr>
          </a:p>
          <a:p>
            <a:r>
              <a:rPr lang="en-US" dirty="0">
                <a:solidFill>
                  <a:schemeClr val="bg1"/>
                </a:solidFill>
                <a:latin typeface="Segoe UI (body)"/>
                <a:ea typeface="Calibri" panose="020F0502020204030204" pitchFamily="34" charset="0"/>
                <a:cs typeface="Times New Roman" panose="02020603050405020304" pitchFamily="18" charset="0"/>
              </a:rPr>
              <a:t>A typical pilot undergoes the following phases:</a:t>
            </a:r>
          </a:p>
          <a:p>
            <a:endParaRPr lang="en-US" sz="1730" dirty="0">
              <a:solidFill>
                <a:schemeClr val="bg1"/>
              </a:solidFill>
              <a:latin typeface="Segoe UI (body)"/>
            </a:endParaRPr>
          </a:p>
          <a:p>
            <a:endParaRPr lang="en-US" sz="1372" dirty="0">
              <a:solidFill>
                <a:schemeClr val="bg1"/>
              </a:solidFill>
            </a:endParaRPr>
          </a:p>
        </p:txBody>
      </p:sp>
      <p:graphicFrame>
        <p:nvGraphicFramePr>
          <p:cNvPr id="6" name="Table 5">
            <a:extLst>
              <a:ext uri="{FF2B5EF4-FFF2-40B4-BE49-F238E27FC236}">
                <a16:creationId xmlns:a16="http://schemas.microsoft.com/office/drawing/2014/main" id="{0C996607-F6EF-4AB8-A7EC-7A7B64F8F78B}"/>
              </a:ext>
            </a:extLst>
          </p:cNvPr>
          <p:cNvGraphicFramePr>
            <a:graphicFrameLocks noGrp="1"/>
          </p:cNvGraphicFramePr>
          <p:nvPr>
            <p:extLst/>
          </p:nvPr>
        </p:nvGraphicFramePr>
        <p:xfrm>
          <a:off x="442490" y="1871886"/>
          <a:ext cx="11339202" cy="4654518"/>
        </p:xfrm>
        <a:graphic>
          <a:graphicData uri="http://schemas.openxmlformats.org/drawingml/2006/table">
            <a:tbl>
              <a:tblPr firstRow="1" bandRow="1">
                <a:tableStyleId>{5C22544A-7EE6-4342-B048-85BDC9FD1C3A}</a:tableStyleId>
              </a:tblPr>
              <a:tblGrid>
                <a:gridCol w="11339202">
                  <a:extLst>
                    <a:ext uri="{9D8B030D-6E8A-4147-A177-3AD203B41FA5}">
                      <a16:colId xmlns:a16="http://schemas.microsoft.com/office/drawing/2014/main" val="2654587519"/>
                    </a:ext>
                  </a:extLst>
                </a:gridCol>
              </a:tblGrid>
              <a:tr h="4654518">
                <a:tc>
                  <a:txBody>
                    <a:bodyPr/>
                    <a:lstStyle/>
                    <a:p>
                      <a:endParaRPr lang="en-US" sz="1800" dirty="0"/>
                    </a:p>
                  </a:txBody>
                  <a:tcPr marL="89642" marR="89642" marT="44821" marB="44821">
                    <a:solidFill>
                      <a:schemeClr val="tx1">
                        <a:lumMod val="95000"/>
                      </a:schemeClr>
                    </a:solidFill>
                  </a:tcPr>
                </a:tc>
                <a:extLst>
                  <a:ext uri="{0D108BD9-81ED-4DB2-BD59-A6C34878D82A}">
                    <a16:rowId xmlns:a16="http://schemas.microsoft.com/office/drawing/2014/main" val="1682199513"/>
                  </a:ext>
                </a:extLst>
              </a:tr>
            </a:tbl>
          </a:graphicData>
        </a:graphic>
      </p:graphicFrame>
      <p:graphicFrame>
        <p:nvGraphicFramePr>
          <p:cNvPr id="3" name="Diagram 2">
            <a:extLst>
              <a:ext uri="{FF2B5EF4-FFF2-40B4-BE49-F238E27FC236}">
                <a16:creationId xmlns:a16="http://schemas.microsoft.com/office/drawing/2014/main" id="{00E37A2B-4B94-4E20-9FDE-44389D7CD7EA}"/>
              </a:ext>
            </a:extLst>
          </p:cNvPr>
          <p:cNvGraphicFramePr/>
          <p:nvPr/>
        </p:nvGraphicFramePr>
        <p:xfrm>
          <a:off x="2032000" y="169938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1911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Checklists</a:t>
            </a:r>
          </a:p>
        </p:txBody>
      </p:sp>
    </p:spTree>
    <p:extLst>
      <p:ext uri="{BB962C8B-B14F-4D97-AF65-F5344CB8AC3E}">
        <p14:creationId xmlns:p14="http://schemas.microsoft.com/office/powerpoint/2010/main" val="36458888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a:t>Complete the pre-ADS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189038"/>
            <a:ext cx="11652250" cy="4927503"/>
          </a:xfrm>
          <a:prstGeom prst="rect">
            <a:avLst/>
          </a:prstGeom>
        </p:spPr>
        <p:txBody>
          <a:bodyPr wrap="square">
            <a:spAutoFit/>
          </a:bodyPr>
          <a:lstStyle/>
          <a:p>
            <a:pPr marL="0" indent="0">
              <a:spcAft>
                <a:spcPts val="600"/>
              </a:spcAft>
              <a:buClr>
                <a:srgbClr val="107BD4"/>
              </a:buClr>
              <a:buNone/>
            </a:pPr>
            <a:r>
              <a:rPr lang="en-US" sz="2400">
                <a:solidFill>
                  <a:schemeClr val="tx1"/>
                </a:solidFill>
                <a:latin typeface="+mn-lt"/>
              </a:rPr>
              <a:t>A successful architecture design session relies on preparation. After the ideation, or opportunity definition session, perform the following checklist of items to prepare for the ADS:</a:t>
            </a:r>
            <a:endParaRPr lang="en-US" sz="2400" b="1">
              <a:latin typeface="+mn-lt"/>
            </a:endParaRPr>
          </a:p>
          <a:p>
            <a:pPr marL="457200" indent="-457200">
              <a:lnSpc>
                <a:spcPct val="90000"/>
              </a:lnSpc>
              <a:spcAft>
                <a:spcPts val="600"/>
              </a:spcAft>
              <a:buClr>
                <a:srgbClr val="107BD4"/>
              </a:buClr>
              <a:buFont typeface="Wingdings" panose="05000000000000000000" pitchFamily="2" charset="2"/>
              <a:buChar char="q"/>
            </a:pPr>
            <a:r>
              <a:rPr lang="en-US" sz="2400" b="1">
                <a:latin typeface="+mn-lt"/>
              </a:rPr>
              <a:t>Schedule a time: </a:t>
            </a:r>
            <a:r>
              <a:rPr lang="en-US" sz="2400">
                <a:latin typeface="+mn-lt"/>
              </a:rPr>
              <a:t>Typically 1-2 days or a design session</a:t>
            </a:r>
          </a:p>
          <a:p>
            <a:pPr marL="457200" indent="-457200">
              <a:lnSpc>
                <a:spcPct val="90000"/>
              </a:lnSpc>
              <a:spcAft>
                <a:spcPts val="600"/>
              </a:spcAft>
              <a:buClr>
                <a:srgbClr val="107BD4"/>
              </a:buClr>
              <a:buFont typeface="Wingdings" panose="05000000000000000000" pitchFamily="2" charset="2"/>
              <a:buChar char="q"/>
            </a:pPr>
            <a:r>
              <a:rPr lang="en-US" sz="2400" b="1">
                <a:latin typeface="+mn-lt"/>
              </a:rPr>
              <a:t>Schedule a location: </a:t>
            </a:r>
            <a:r>
              <a:rPr lang="en-US" sz="2400">
                <a:latin typeface="+mn-lt"/>
              </a:rPr>
              <a:t>Ensure you have whiteboards and a projector</a:t>
            </a:r>
          </a:p>
          <a:p>
            <a:pPr marL="457200" indent="-457200">
              <a:lnSpc>
                <a:spcPct val="90000"/>
              </a:lnSpc>
              <a:spcAft>
                <a:spcPts val="600"/>
              </a:spcAft>
              <a:buClr>
                <a:srgbClr val="107BD4"/>
              </a:buClr>
              <a:buFont typeface="Wingdings" panose="05000000000000000000" pitchFamily="2" charset="2"/>
              <a:buChar char="q"/>
            </a:pPr>
            <a:r>
              <a:rPr lang="en-US" sz="2400" b="1">
                <a:latin typeface="+mn-lt"/>
              </a:rPr>
              <a:t>Schedule resources: </a:t>
            </a:r>
            <a:r>
              <a:rPr lang="en-US" sz="2400">
                <a:latin typeface="+mn-lt"/>
              </a:rPr>
              <a:t>Experts from your team, and a cross-cutting panel of technical and business stakeholders from the customer</a:t>
            </a:r>
          </a:p>
          <a:p>
            <a:pPr marL="457200" indent="-457200">
              <a:lnSpc>
                <a:spcPct val="90000"/>
              </a:lnSpc>
              <a:spcAft>
                <a:spcPts val="600"/>
              </a:spcAft>
              <a:buClr>
                <a:srgbClr val="107BD4"/>
              </a:buClr>
              <a:buFont typeface="Wingdings" panose="05000000000000000000" pitchFamily="2" charset="2"/>
              <a:buChar char="q"/>
            </a:pPr>
            <a:r>
              <a:rPr lang="en-US" sz="2400" b="1">
                <a:latin typeface="+mn-lt"/>
              </a:rPr>
              <a:t>Build an agenda: </a:t>
            </a:r>
            <a:r>
              <a:rPr lang="en-US" sz="2400">
                <a:latin typeface="+mn-lt"/>
              </a:rPr>
              <a:t>Establish milestone goals in advance so that the ADS </a:t>
            </a:r>
            <a:br>
              <a:rPr lang="en-US" sz="2400">
                <a:latin typeface="+mn-lt"/>
              </a:rPr>
            </a:br>
            <a:r>
              <a:rPr lang="en-US" sz="2400">
                <a:latin typeface="+mn-lt"/>
              </a:rPr>
              <a:t>doesn’t get consumed discussing a single topic</a:t>
            </a:r>
          </a:p>
          <a:p>
            <a:pPr marL="457200" indent="-457200">
              <a:lnSpc>
                <a:spcPct val="90000"/>
              </a:lnSpc>
              <a:spcAft>
                <a:spcPts val="600"/>
              </a:spcAft>
              <a:buClr>
                <a:srgbClr val="107BD4"/>
              </a:buClr>
              <a:buFont typeface="Wingdings" panose="05000000000000000000" pitchFamily="2" charset="2"/>
              <a:buChar char="q"/>
            </a:pPr>
            <a:r>
              <a:rPr lang="en-US" sz="2400" b="1">
                <a:latin typeface="+mn-lt"/>
              </a:rPr>
              <a:t>Prepare preliminary documentation and architectural diagrams,</a:t>
            </a:r>
            <a:r>
              <a:rPr lang="en-US" sz="2400">
                <a:latin typeface="+mn-lt"/>
              </a:rPr>
              <a:t> such as baseline architecture.</a:t>
            </a:r>
            <a:r>
              <a:rPr lang="en-US" sz="2400" b="1">
                <a:latin typeface="+mn-lt"/>
              </a:rPr>
              <a:t> </a:t>
            </a:r>
            <a:r>
              <a:rPr lang="en-US" sz="2400">
                <a:latin typeface="+mn-lt"/>
              </a:rPr>
              <a:t>Even if you only have the basic building blocks, it’s good to come prepared with something you can modify during or after the session.</a:t>
            </a:r>
          </a:p>
        </p:txBody>
      </p:sp>
    </p:spTree>
    <p:extLst>
      <p:ext uri="{BB962C8B-B14F-4D97-AF65-F5344CB8AC3E}">
        <p14:creationId xmlns:p14="http://schemas.microsoft.com/office/powerpoint/2010/main" val="20786938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C25CF5-6F94-41C5-B7A3-6E66A81D1E7B}"/>
              </a:ext>
            </a:extLst>
          </p:cNvPr>
          <p:cNvSpPr/>
          <p:nvPr/>
        </p:nvSpPr>
        <p:spPr>
          <a:xfrm>
            <a:off x="465301" y="691038"/>
            <a:ext cx="8759770" cy="3748719"/>
          </a:xfrm>
          <a:prstGeom prst="rect">
            <a:avLst/>
          </a:prstGeom>
        </p:spPr>
        <p:txBody>
          <a:bodyPr wrap="none">
            <a:spAutoFit/>
          </a:bodyPr>
          <a:lstStyle/>
          <a:p>
            <a:pPr fontAlgn="ctr"/>
            <a:r>
              <a:rPr lang="en-US" sz="3600"/>
              <a:t>Contents</a:t>
            </a:r>
          </a:p>
          <a:p>
            <a:pPr fontAlgn="ctr"/>
            <a:endParaRPr lang="en-US" sz="3600"/>
          </a:p>
          <a:p>
            <a:pPr marL="287338" indent="-287338" fontAlgn="ctr">
              <a:buFont typeface="Arial" panose="020B0604020202020204" pitchFamily="34" charset="0"/>
              <a:buChar char="•"/>
            </a:pPr>
            <a:r>
              <a:rPr lang="en-US" sz="2400"/>
              <a:t>What is an ADS? </a:t>
            </a:r>
          </a:p>
          <a:p>
            <a:pPr marL="287338" indent="-287338" fontAlgn="ctr">
              <a:buFont typeface="Arial" panose="020B0604020202020204" pitchFamily="34" charset="0"/>
              <a:buChar char="•"/>
            </a:pPr>
            <a:r>
              <a:rPr lang="en-US" sz="2400"/>
              <a:t>When do you deliver ADS?</a:t>
            </a:r>
          </a:p>
          <a:p>
            <a:pPr marL="287338" indent="-287338" fontAlgn="ctr">
              <a:buFont typeface="Arial" panose="020B0604020202020204" pitchFamily="34" charset="0"/>
              <a:buChar char="•"/>
            </a:pPr>
            <a:r>
              <a:rPr lang="en-US" sz="2400"/>
              <a:t>How do you determine whether an ADS has been successful?</a:t>
            </a:r>
          </a:p>
          <a:p>
            <a:pPr marL="287338" indent="-287338" fontAlgn="ctr">
              <a:buFont typeface="Arial" panose="020B0604020202020204" pitchFamily="34" charset="0"/>
              <a:buChar char="•"/>
            </a:pPr>
            <a:r>
              <a:rPr lang="en-US" sz="2400"/>
              <a:t>How do you plan for success in an ADS?  </a:t>
            </a:r>
          </a:p>
          <a:p>
            <a:pPr marL="287338" indent="-287338" fontAlgn="ctr">
              <a:buFont typeface="Arial" panose="020B0604020202020204" pitchFamily="34" charset="0"/>
              <a:buChar char="•"/>
            </a:pPr>
            <a:endParaRPr lang="en-US" sz="2400"/>
          </a:p>
          <a:p>
            <a:pPr fontAlgn="ctr"/>
            <a:endParaRPr lang="en-US" sz="2400"/>
          </a:p>
          <a:p>
            <a:pPr>
              <a:lnSpc>
                <a:spcPct val="90000"/>
              </a:lnSpc>
              <a:spcAft>
                <a:spcPts val="600"/>
              </a:spcAft>
            </a:pPr>
            <a:endParaRPr lang="en-US" sz="2400"/>
          </a:p>
        </p:txBody>
      </p:sp>
    </p:spTree>
    <p:extLst>
      <p:ext uri="{BB962C8B-B14F-4D97-AF65-F5344CB8AC3E}">
        <p14:creationId xmlns:p14="http://schemas.microsoft.com/office/powerpoint/2010/main" val="2686293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a:t>Discovery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331207" y="1914373"/>
            <a:ext cx="10256876" cy="4241161"/>
          </a:xfrm>
          <a:prstGeom prst="rect">
            <a:avLst/>
          </a:prstGeom>
        </p:spPr>
        <p:txBody>
          <a:bodyPr wrap="square">
            <a:spAutoFit/>
          </a:bodyPr>
          <a:lstStyle/>
          <a:p>
            <a:pPr marL="0" indent="0">
              <a:spcAft>
                <a:spcPts val="600"/>
              </a:spcAft>
              <a:buNone/>
            </a:pPr>
            <a:r>
              <a:rPr lang="en-US" sz="2400">
                <a:latin typeface="+mn-lt"/>
              </a:rPr>
              <a:t>Work with your group to review and whiteboard customer requirements, using prepared notes and diagrams from the ideation session as a guide. </a:t>
            </a:r>
          </a:p>
          <a:p>
            <a:pPr marL="0" indent="0">
              <a:spcAft>
                <a:spcPts val="600"/>
              </a:spcAft>
              <a:buNone/>
            </a:pPr>
            <a:r>
              <a:rPr lang="en-US" sz="2400">
                <a:latin typeface="+mn-lt"/>
              </a:rPr>
              <a:t>Be sure to do the following:</a:t>
            </a:r>
          </a:p>
          <a:p>
            <a:pPr marL="457200" indent="-457200">
              <a:spcAft>
                <a:spcPts val="600"/>
              </a:spcAft>
              <a:buClr>
                <a:srgbClr val="107BD4"/>
              </a:buClr>
              <a:buFont typeface="Wingdings" charset="2"/>
              <a:buChar char="q"/>
            </a:pPr>
            <a:r>
              <a:rPr lang="en-US" sz="2000">
                <a:latin typeface="+mn-lt"/>
              </a:rPr>
              <a:t>Ensure customer background &amp; business strategy is understood.</a:t>
            </a:r>
          </a:p>
          <a:p>
            <a:pPr marL="457200" indent="-457200">
              <a:spcAft>
                <a:spcPts val="600"/>
              </a:spcAft>
              <a:buClr>
                <a:srgbClr val="107BD4"/>
              </a:buClr>
              <a:buFont typeface="Wingdings" charset="2"/>
              <a:buChar char="q"/>
            </a:pPr>
            <a:r>
              <a:rPr lang="en-US" sz="2000">
                <a:latin typeface="+mn-lt"/>
              </a:rPr>
              <a:t>Clarify the project background and its drivers/aims.</a:t>
            </a:r>
          </a:p>
          <a:p>
            <a:pPr marL="457200" indent="-457200">
              <a:spcAft>
                <a:spcPts val="600"/>
              </a:spcAft>
              <a:buClr>
                <a:srgbClr val="107BD4"/>
              </a:buClr>
              <a:buFont typeface="Wingdings" charset="2"/>
              <a:buChar char="q"/>
            </a:pPr>
            <a:r>
              <a:rPr lang="en-US" sz="2000">
                <a:latin typeface="+mn-lt"/>
              </a:rPr>
              <a:t>Cover the technology landscape: Do they require a hybrid solution or 100% cloud, what is the current technology competency of the team if they will be maintaining the solution, has the customer proposed technologies they’d like to use.</a:t>
            </a:r>
          </a:p>
          <a:p>
            <a:pPr marL="457200" indent="-457200">
              <a:spcAft>
                <a:spcPts val="600"/>
              </a:spcAft>
              <a:buClr>
                <a:srgbClr val="107BD4"/>
              </a:buClr>
              <a:buFont typeface="Wingdings" charset="2"/>
              <a:buChar char="q"/>
            </a:pPr>
            <a:r>
              <a:rPr lang="en-US" sz="2000">
                <a:latin typeface="+mn-lt"/>
              </a:rPr>
              <a:t>Go over usage scenarios for the solution, from the perspective of their internal and external users.</a:t>
            </a:r>
          </a:p>
          <a:p>
            <a:pPr marL="457200" indent="-457200">
              <a:spcAft>
                <a:spcPts val="600"/>
              </a:spcAft>
              <a:buClr>
                <a:srgbClr val="107BD4"/>
              </a:buClr>
              <a:buFont typeface="Wingdings" charset="2"/>
              <a:buChar char="q"/>
            </a:pPr>
            <a:r>
              <a:rPr lang="en-US" sz="2000">
                <a:latin typeface="+mn-lt"/>
              </a:rPr>
              <a:t>Take down all upfront functional and non-functional requirements.</a:t>
            </a: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84120" y="1190779"/>
            <a:ext cx="2268229" cy="489365"/>
            <a:chOff x="484120" y="1190779"/>
            <a:chExt cx="2268229"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84120" y="1200095"/>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872614" y="1190779"/>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a:solidFill>
                    <a:schemeClr val="bg2">
                      <a:lumMod val="50000"/>
                    </a:schemeClr>
                  </a:solidFill>
                </a:rPr>
                <a:t>Allow ~3 hours</a:t>
              </a:r>
            </a:p>
          </p:txBody>
        </p:sp>
      </p:grpSp>
    </p:spTree>
    <p:extLst>
      <p:ext uri="{BB962C8B-B14F-4D97-AF65-F5344CB8AC3E}">
        <p14:creationId xmlns:p14="http://schemas.microsoft.com/office/powerpoint/2010/main" val="14692236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a:t>Planning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11652250" cy="5219891"/>
          </a:xfrm>
          <a:prstGeom prst="rect">
            <a:avLst/>
          </a:prstGeom>
        </p:spPr>
        <p:txBody>
          <a:bodyPr wrap="square">
            <a:spAutoFit/>
          </a:bodyPr>
          <a:lstStyle/>
          <a:p>
            <a:pPr marL="0" indent="0">
              <a:spcAft>
                <a:spcPts val="600"/>
              </a:spcAft>
              <a:buNone/>
            </a:pPr>
            <a:r>
              <a:rPr lang="en-US" sz="2000">
                <a:latin typeface="+mn-lt"/>
              </a:rPr>
              <a:t>Work with your group to establish a plan of action and parameters of deliverables, required resources, milestones, and deciding on POC or pilot opportunities and requirements. </a:t>
            </a:r>
          </a:p>
          <a:p>
            <a:pPr marL="0" indent="0">
              <a:spcAft>
                <a:spcPts val="600"/>
              </a:spcAft>
              <a:buNone/>
            </a:pPr>
            <a:r>
              <a:rPr lang="en-US" sz="2000">
                <a:latin typeface="+mn-lt"/>
              </a:rPr>
              <a:t>Be sure to do the following:</a:t>
            </a:r>
          </a:p>
          <a:p>
            <a:pPr marL="457200" indent="-457200">
              <a:spcAft>
                <a:spcPts val="600"/>
              </a:spcAft>
              <a:buClr>
                <a:srgbClr val="107BD4"/>
              </a:buClr>
              <a:buFont typeface="Wingdings" charset="2"/>
              <a:buChar char="q"/>
            </a:pPr>
            <a:r>
              <a:rPr lang="en-US" sz="1800">
                <a:latin typeface="+mn-lt"/>
              </a:rPr>
              <a:t>Establish proof points</a:t>
            </a:r>
          </a:p>
          <a:p>
            <a:pPr marL="457200" indent="-457200">
              <a:spcAft>
                <a:spcPts val="600"/>
              </a:spcAft>
              <a:buClr>
                <a:srgbClr val="107BD4"/>
              </a:buClr>
              <a:buFont typeface="Wingdings" charset="2"/>
              <a:buChar char="q"/>
            </a:pPr>
            <a:r>
              <a:rPr lang="en-US" sz="1800">
                <a:latin typeface="+mn-lt"/>
              </a:rPr>
              <a:t>Identify exclusions, risks, and issues (refine solution functionality)</a:t>
            </a:r>
          </a:p>
          <a:p>
            <a:pPr marL="457200" indent="-457200">
              <a:spcAft>
                <a:spcPts val="600"/>
              </a:spcAft>
              <a:buClr>
                <a:srgbClr val="107BD4"/>
              </a:buClr>
              <a:buFont typeface="Wingdings" charset="2"/>
              <a:buChar char="q"/>
            </a:pPr>
            <a:r>
              <a:rPr lang="en-US" sz="1800">
                <a:latin typeface="+mn-lt"/>
              </a:rPr>
              <a:t>List project pre-requisites (legal, funding, technical, etc.)</a:t>
            </a:r>
          </a:p>
          <a:p>
            <a:pPr marL="457200" indent="-457200">
              <a:spcAft>
                <a:spcPts val="600"/>
              </a:spcAft>
              <a:buClr>
                <a:srgbClr val="107BD4"/>
              </a:buClr>
              <a:buFont typeface="Wingdings" charset="2"/>
              <a:buChar char="q"/>
            </a:pPr>
            <a:r>
              <a:rPr lang="en-US" sz="1800">
                <a:latin typeface="+mn-lt"/>
              </a:rPr>
              <a:t>List required resources</a:t>
            </a:r>
          </a:p>
          <a:p>
            <a:pPr marL="457200" indent="-457200">
              <a:spcAft>
                <a:spcPts val="600"/>
              </a:spcAft>
              <a:buClr>
                <a:srgbClr val="107BD4"/>
              </a:buClr>
              <a:buFont typeface="Wingdings" charset="2"/>
              <a:buChar char="q"/>
            </a:pPr>
            <a:r>
              <a:rPr lang="en-US" sz="1800">
                <a:latin typeface="+mn-lt"/>
              </a:rPr>
              <a:t>Notate long-term project plans (continued maintenance, training, handover to customer’s technical staff)</a:t>
            </a:r>
          </a:p>
          <a:p>
            <a:pPr marL="457200" indent="-457200">
              <a:spcAft>
                <a:spcPts val="600"/>
              </a:spcAft>
              <a:buClr>
                <a:srgbClr val="107BD4"/>
              </a:buClr>
              <a:buFont typeface="Wingdings" charset="2"/>
              <a:buChar char="q"/>
            </a:pPr>
            <a:r>
              <a:rPr lang="en-US" sz="1800">
                <a:latin typeface="+mn-lt"/>
              </a:rPr>
              <a:t>Establish parameters of communication (primary proof-testing, preferred means of communication, frequency of meetings, whether conducted in person or virtually, and how often)</a:t>
            </a:r>
          </a:p>
          <a:p>
            <a:pPr marL="457200" indent="-457200">
              <a:spcAft>
                <a:spcPts val="600"/>
              </a:spcAft>
              <a:buClr>
                <a:srgbClr val="107BD4"/>
              </a:buClr>
              <a:buFont typeface="Wingdings" charset="2"/>
              <a:buChar char="q"/>
            </a:pPr>
            <a:r>
              <a:rPr lang="en-US" sz="1800">
                <a:latin typeface="+mn-lt"/>
              </a:rPr>
              <a:t>Identify candidates for technology or design POC/prototype</a:t>
            </a:r>
          </a:p>
          <a:p>
            <a:pPr marL="457200" indent="-457200">
              <a:spcAft>
                <a:spcPts val="600"/>
              </a:spcAft>
              <a:buClr>
                <a:srgbClr val="107BD4"/>
              </a:buClr>
              <a:buFont typeface="Wingdings" charset="2"/>
              <a:buChar char="q"/>
            </a:pPr>
            <a:r>
              <a:rPr lang="en-US" sz="1800">
                <a:latin typeface="+mn-lt"/>
              </a:rPr>
              <a:t>Identify an opportunity for a pilot</a:t>
            </a:r>
          </a:p>
          <a:p>
            <a:pPr marL="457200" indent="-457200">
              <a:spcAft>
                <a:spcPts val="600"/>
              </a:spcAft>
              <a:buClr>
                <a:srgbClr val="107BD4"/>
              </a:buClr>
              <a:buFont typeface="Wingdings" charset="2"/>
              <a:buChar char="q"/>
            </a:pPr>
            <a:r>
              <a:rPr lang="en-US" sz="1800">
                <a:latin typeface="+mn-lt"/>
              </a:rPr>
              <a:t>Consider if POC or pilot is appropriate as the next step</a:t>
            </a:r>
          </a:p>
          <a:p>
            <a:pPr marL="457200" indent="-457200">
              <a:spcAft>
                <a:spcPts val="600"/>
              </a:spcAft>
              <a:buClr>
                <a:srgbClr val="107BD4"/>
              </a:buClr>
              <a:buFont typeface="Wingdings" charset="2"/>
              <a:buChar char="q"/>
            </a:pPr>
            <a:r>
              <a:rPr lang="en-US" sz="1800">
                <a:latin typeface="+mn-lt"/>
              </a:rPr>
              <a:t>Establish solution deliverables, including for POC or pilot if applicable</a:t>
            </a:r>
            <a:endParaRPr lang="en-US" sz="2400">
              <a:latin typeface="+mn-lt"/>
            </a:endParaRP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22788" y="936192"/>
            <a:ext cx="2209165" cy="489365"/>
            <a:chOff x="422788" y="936192"/>
            <a:chExt cx="2209165"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22788" y="936192"/>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752218" y="936192"/>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a:solidFill>
                    <a:schemeClr val="bg2">
                      <a:lumMod val="50000"/>
                    </a:schemeClr>
                  </a:solidFill>
                </a:rPr>
                <a:t>Allow ~8 hours</a:t>
              </a:r>
            </a:p>
          </p:txBody>
        </p:sp>
      </p:grpSp>
    </p:spTree>
    <p:extLst>
      <p:ext uri="{BB962C8B-B14F-4D97-AF65-F5344CB8AC3E}">
        <p14:creationId xmlns:p14="http://schemas.microsoft.com/office/powerpoint/2010/main" val="4473954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a:t>After the ADS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8929" y="1304986"/>
            <a:ext cx="11652250" cy="4921347"/>
          </a:xfrm>
          <a:prstGeom prst="rect">
            <a:avLst/>
          </a:prstGeom>
        </p:spPr>
        <p:txBody>
          <a:bodyPr wrap="square">
            <a:spAutoFit/>
          </a:bodyPr>
          <a:lstStyle/>
          <a:p>
            <a:pPr marL="0" indent="0">
              <a:spcAft>
                <a:spcPts val="600"/>
              </a:spcAft>
              <a:buNone/>
            </a:pPr>
            <a:r>
              <a:rPr lang="en-US" sz="2400">
                <a:latin typeface="+mn-lt"/>
              </a:rPr>
              <a:t>During the ADS, you and your customer planned a high-level architecture and conceptual design for a solution that addresses their organization’s business goals and technical requirements. After the ADS, you’ll deliver the following:</a:t>
            </a:r>
          </a:p>
          <a:p>
            <a:pPr marL="457200" indent="-457200">
              <a:spcAft>
                <a:spcPts val="600"/>
              </a:spcAft>
              <a:buClr>
                <a:srgbClr val="107BD4"/>
              </a:buClr>
              <a:buFont typeface="Wingdings" charset="2"/>
              <a:buChar char="q"/>
            </a:pPr>
            <a:r>
              <a:rPr lang="en-US" sz="2000">
                <a:latin typeface="+mn-lt"/>
              </a:rPr>
              <a:t>Summary of the ADS engagement with customer</a:t>
            </a:r>
          </a:p>
          <a:p>
            <a:pPr marL="457200" indent="-457200">
              <a:spcAft>
                <a:spcPts val="600"/>
              </a:spcAft>
              <a:buClr>
                <a:srgbClr val="107BD4"/>
              </a:buClr>
              <a:buFont typeface="Wingdings" charset="2"/>
              <a:buChar char="q"/>
            </a:pPr>
            <a:r>
              <a:rPr lang="en-US" sz="2000">
                <a:latin typeface="+mn-lt"/>
              </a:rPr>
              <a:t>A proposed timeline of solution deliverables, including deliverables for POC or pilot if applicable</a:t>
            </a:r>
          </a:p>
          <a:p>
            <a:pPr marL="457200" indent="-457200">
              <a:spcAft>
                <a:spcPts val="600"/>
              </a:spcAft>
              <a:buClr>
                <a:srgbClr val="107BD4"/>
              </a:buClr>
              <a:buFont typeface="Wingdings" charset="2"/>
              <a:buChar char="q"/>
            </a:pPr>
            <a:r>
              <a:rPr lang="en-US" sz="2000">
                <a:latin typeface="+mn-lt"/>
              </a:rPr>
              <a:t>Final architecture diagrams for customer to sign off</a:t>
            </a:r>
          </a:p>
          <a:p>
            <a:pPr marL="457200" indent="-457200">
              <a:spcAft>
                <a:spcPts val="600"/>
              </a:spcAft>
              <a:buClr>
                <a:srgbClr val="107BD4"/>
              </a:buClr>
              <a:buFont typeface="Wingdings" charset="2"/>
              <a:buChar char="q"/>
            </a:pPr>
            <a:r>
              <a:rPr lang="en-US" sz="2000">
                <a:latin typeface="+mn-lt"/>
              </a:rPr>
              <a:t>Special areas of concern, such as security, compliance, and compatibility</a:t>
            </a:r>
          </a:p>
          <a:p>
            <a:pPr marL="457200" indent="-457200">
              <a:spcAft>
                <a:spcPts val="600"/>
              </a:spcAft>
              <a:buClr>
                <a:srgbClr val="107BD4"/>
              </a:buClr>
              <a:buFont typeface="Wingdings" charset="2"/>
              <a:buChar char="q"/>
            </a:pPr>
            <a:r>
              <a:rPr lang="en-US" sz="2000">
                <a:latin typeface="+mn-lt"/>
              </a:rPr>
              <a:t>Proposed Microsoft and open source/3rd party technologies to be used for the solution, listing any trade-offs amongst differing technology options</a:t>
            </a:r>
          </a:p>
          <a:p>
            <a:pPr marL="457200" indent="-457200">
              <a:spcAft>
                <a:spcPts val="600"/>
              </a:spcAft>
              <a:buClr>
                <a:srgbClr val="107BD4"/>
              </a:buClr>
              <a:buFont typeface="Wingdings" charset="2"/>
              <a:buChar char="q"/>
            </a:pPr>
            <a:r>
              <a:rPr lang="en-US" sz="2000">
                <a:latin typeface="+mn-lt"/>
              </a:rPr>
              <a:t>Complete deployment plan with specific examples, covering development, staging, and production targets where applicable</a:t>
            </a:r>
          </a:p>
          <a:p>
            <a:pPr marL="457200" indent="-457200">
              <a:spcAft>
                <a:spcPts val="600"/>
              </a:spcAft>
              <a:buClr>
                <a:srgbClr val="107BD4"/>
              </a:buClr>
              <a:buFont typeface="Wingdings" charset="2"/>
              <a:buChar char="q"/>
            </a:pPr>
            <a:r>
              <a:rPr lang="en-US" sz="2000">
                <a:latin typeface="+mn-lt"/>
              </a:rPr>
              <a:t>Showcase of the capabilities of your solution to deliver business value on premises </a:t>
            </a:r>
            <a:br>
              <a:rPr lang="en-US" sz="2000">
                <a:latin typeface="+mn-lt"/>
              </a:rPr>
            </a:br>
            <a:r>
              <a:rPr lang="en-US" sz="2000">
                <a:latin typeface="+mn-lt"/>
              </a:rPr>
              <a:t>and/or the cloud</a:t>
            </a:r>
          </a:p>
        </p:txBody>
      </p:sp>
    </p:spTree>
    <p:extLst>
      <p:ext uri="{BB962C8B-B14F-4D97-AF65-F5344CB8AC3E}">
        <p14:creationId xmlns:p14="http://schemas.microsoft.com/office/powerpoint/2010/main" val="39999810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3DA4FB4C-F52A-4AA6-B1BE-497597B45FC2}"/>
              </a:ext>
            </a:extLst>
          </p:cNvPr>
          <p:cNvGraphicFramePr>
            <a:graphicFrameLocks noGrp="1"/>
          </p:cNvGraphicFramePr>
          <p:nvPr>
            <p:extLst/>
          </p:nvPr>
        </p:nvGraphicFramePr>
        <p:xfrm>
          <a:off x="418643" y="1554714"/>
          <a:ext cx="5488269" cy="3362978"/>
        </p:xfrm>
        <a:graphic>
          <a:graphicData uri="http://schemas.openxmlformats.org/drawingml/2006/table">
            <a:tbl>
              <a:tblPr firstRow="1" firstCol="1" bandRow="1">
                <a:tableStyleId>{5C22544A-7EE6-4342-B048-85BDC9FD1C3A}</a:tableStyleId>
              </a:tblPr>
              <a:tblGrid>
                <a:gridCol w="5488269">
                  <a:extLst>
                    <a:ext uri="{9D8B030D-6E8A-4147-A177-3AD203B41FA5}">
                      <a16:colId xmlns:a16="http://schemas.microsoft.com/office/drawing/2014/main" val="3408151444"/>
                    </a:ext>
                  </a:extLst>
                </a:gridCol>
              </a:tblGrid>
              <a:tr h="615464">
                <a:tc>
                  <a:txBody>
                    <a:bodyPr/>
                    <a:lstStyle/>
                    <a:p>
                      <a:pPr marL="0" marR="403860">
                        <a:spcBef>
                          <a:spcPts val="800"/>
                        </a:spcBef>
                        <a:spcAft>
                          <a:spcPts val="600"/>
                        </a:spcAft>
                      </a:pPr>
                      <a:r>
                        <a:rPr lang="en-US" sz="1500" dirty="0">
                          <a:effectLst/>
                        </a:rPr>
                        <a:t>DURING THE PILOT CHECKLIST</a:t>
                      </a:r>
                      <a:endParaRPr lang="en-US" sz="1500" dirty="0">
                        <a:solidFill>
                          <a:srgbClr val="FFFFFF"/>
                        </a:solidFill>
                        <a:effectLst/>
                        <a:latin typeface="Segoe Pro Semibold" panose="020B0702040504020203" pitchFamily="34" charset="0"/>
                        <a:ea typeface="Times New Roman" panose="02020603050405020304" pitchFamily="18" charset="0"/>
                        <a:cs typeface="Open Sans" panose="020B0606030504020204" pitchFamily="34" charset="0"/>
                      </a:endParaRPr>
                    </a:p>
                  </a:txBody>
                  <a:tcPr marL="95755" marR="95755" marT="95755" marB="95755" anchor="ctr"/>
                </a:tc>
                <a:extLst>
                  <a:ext uri="{0D108BD9-81ED-4DB2-BD59-A6C34878D82A}">
                    <a16:rowId xmlns:a16="http://schemas.microsoft.com/office/drawing/2014/main" val="1697719363"/>
                  </a:ext>
                </a:extLst>
              </a:tr>
              <a:tr h="2695386">
                <a:tc>
                  <a:txBody>
                    <a:bodyPr/>
                    <a:lstStyle/>
                    <a:p>
                      <a:pPr>
                        <a:spcAft>
                          <a:spcPts val="600"/>
                        </a:spcAft>
                      </a:pPr>
                      <a:r>
                        <a:rPr lang="en-US" sz="1200" b="0" dirty="0">
                          <a:solidFill>
                            <a:schemeClr val="bg1"/>
                          </a:solidFill>
                        </a:rPr>
                        <a:t>The following checklist provides the core tasks you should complete when conducting a pilot.</a:t>
                      </a:r>
                    </a:p>
                    <a:p>
                      <a:pPr marL="228600" lvl="0" indent="-228600">
                        <a:spcAft>
                          <a:spcPts val="600"/>
                        </a:spcAft>
                        <a:buFont typeface="Wingdings" panose="05000000000000000000" pitchFamily="2" charset="2"/>
                        <a:buChar char="q"/>
                      </a:pPr>
                      <a:r>
                        <a:rPr lang="en-US" sz="1200" b="0" dirty="0">
                          <a:solidFill>
                            <a:schemeClr val="bg1"/>
                          </a:solidFill>
                        </a:rPr>
                        <a:t>Go over established business and technical requirements from the detailed requirements gathering session (e.g., architecture design session)</a:t>
                      </a:r>
                    </a:p>
                    <a:p>
                      <a:pPr marL="228600" lvl="0" indent="-228600">
                        <a:spcAft>
                          <a:spcPts val="600"/>
                        </a:spcAft>
                        <a:buFont typeface="Wingdings" panose="05000000000000000000" pitchFamily="2" charset="2"/>
                        <a:buChar char="q"/>
                      </a:pPr>
                      <a:r>
                        <a:rPr lang="en-US" sz="1200" b="0" dirty="0">
                          <a:solidFill>
                            <a:schemeClr val="bg1"/>
                          </a:solidFill>
                        </a:rPr>
                        <a:t>Determine which features will be included in the pilot that provide a minimum viable product</a:t>
                      </a:r>
                    </a:p>
                    <a:p>
                      <a:pPr marL="228600" lvl="0" indent="-228600">
                        <a:spcAft>
                          <a:spcPts val="600"/>
                        </a:spcAft>
                        <a:buFont typeface="Wingdings" panose="05000000000000000000" pitchFamily="2" charset="2"/>
                        <a:buChar char="q"/>
                      </a:pPr>
                      <a:r>
                        <a:rPr lang="en-US" sz="1200" b="0" dirty="0">
                          <a:solidFill>
                            <a:schemeClr val="bg1"/>
                          </a:solidFill>
                        </a:rPr>
                        <a:t>Conduct a full-fledged design, mapping requirements to workloads and features of the pilot</a:t>
                      </a:r>
                    </a:p>
                    <a:p>
                      <a:pPr marL="228600" lvl="0" indent="-228600">
                        <a:spcAft>
                          <a:spcPts val="600"/>
                        </a:spcAft>
                        <a:buFont typeface="Wingdings" panose="05000000000000000000" pitchFamily="2" charset="2"/>
                        <a:buChar char="q"/>
                      </a:pPr>
                      <a:r>
                        <a:rPr lang="en-US" sz="1200" b="0" dirty="0">
                          <a:solidFill>
                            <a:schemeClr val="bg1"/>
                          </a:solidFill>
                        </a:rPr>
                        <a:t>Establish team responsibilities and organization</a:t>
                      </a:r>
                    </a:p>
                    <a:p>
                      <a:pPr marL="228600" lvl="0" indent="-228600">
                        <a:spcAft>
                          <a:spcPts val="600"/>
                        </a:spcAft>
                        <a:buFont typeface="Wingdings" panose="05000000000000000000" pitchFamily="2" charset="2"/>
                        <a:buChar char="q"/>
                      </a:pPr>
                      <a:r>
                        <a:rPr lang="en-US" sz="1200" b="0" dirty="0">
                          <a:solidFill>
                            <a:schemeClr val="bg1"/>
                          </a:solidFill>
                        </a:rPr>
                        <a:t>Perform cost estimates (e.g., for Azure services used like Cognitive Services, Machine Learning, etc.)</a:t>
                      </a:r>
                    </a:p>
                    <a:p>
                      <a:pPr marL="228600" lvl="0" indent="-228600">
                        <a:spcAft>
                          <a:spcPts val="600"/>
                        </a:spcAft>
                        <a:buFont typeface="Wingdings" panose="05000000000000000000" pitchFamily="2" charset="2"/>
                        <a:buChar char="q"/>
                      </a:pPr>
                      <a:r>
                        <a:rPr lang="en-US" sz="1200" b="0" dirty="0">
                          <a:solidFill>
                            <a:schemeClr val="bg1"/>
                          </a:solidFill>
                        </a:rPr>
                        <a:t>Outline next steps after the success criteria is met</a:t>
                      </a:r>
                    </a:p>
                  </a:txBody>
                  <a:tcPr marL="95755" marR="95755" marT="47877" marB="47877">
                    <a:solidFill>
                      <a:schemeClr val="tx1">
                        <a:lumMod val="95000"/>
                      </a:schemeClr>
                    </a:solidFill>
                  </a:tcPr>
                </a:tc>
                <a:extLst>
                  <a:ext uri="{0D108BD9-81ED-4DB2-BD59-A6C34878D82A}">
                    <a16:rowId xmlns:a16="http://schemas.microsoft.com/office/drawing/2014/main" val="1223582378"/>
                  </a:ext>
                </a:extLst>
              </a:tr>
            </a:tbl>
          </a:graphicData>
        </a:graphic>
      </p:graphicFrame>
      <p:graphicFrame>
        <p:nvGraphicFramePr>
          <p:cNvPr id="13" name="Table 12">
            <a:extLst>
              <a:ext uri="{FF2B5EF4-FFF2-40B4-BE49-F238E27FC236}">
                <a16:creationId xmlns:a16="http://schemas.microsoft.com/office/drawing/2014/main" id="{A74753D6-989A-44F8-971C-C08910A35865}"/>
              </a:ext>
            </a:extLst>
          </p:cNvPr>
          <p:cNvGraphicFramePr>
            <a:graphicFrameLocks noGrp="1"/>
          </p:cNvGraphicFramePr>
          <p:nvPr>
            <p:extLst/>
          </p:nvPr>
        </p:nvGraphicFramePr>
        <p:xfrm>
          <a:off x="6107456" y="1554714"/>
          <a:ext cx="5808713" cy="3310849"/>
        </p:xfrm>
        <a:graphic>
          <a:graphicData uri="http://schemas.openxmlformats.org/drawingml/2006/table">
            <a:tbl>
              <a:tblPr firstRow="1" firstCol="1" bandRow="1">
                <a:tableStyleId>{5C22544A-7EE6-4342-B048-85BDC9FD1C3A}</a:tableStyleId>
              </a:tblPr>
              <a:tblGrid>
                <a:gridCol w="5808713">
                  <a:extLst>
                    <a:ext uri="{9D8B030D-6E8A-4147-A177-3AD203B41FA5}">
                      <a16:colId xmlns:a16="http://schemas.microsoft.com/office/drawing/2014/main" val="3408151444"/>
                    </a:ext>
                  </a:extLst>
                </a:gridCol>
              </a:tblGrid>
              <a:tr h="605119">
                <a:tc>
                  <a:txBody>
                    <a:bodyPr/>
                    <a:lstStyle/>
                    <a:p>
                      <a:pPr marL="0" marR="403860">
                        <a:spcBef>
                          <a:spcPts val="800"/>
                        </a:spcBef>
                        <a:spcAft>
                          <a:spcPts val="600"/>
                        </a:spcAft>
                      </a:pPr>
                      <a:r>
                        <a:rPr lang="en-US" sz="1500" dirty="0">
                          <a:effectLst/>
                        </a:rPr>
                        <a:t>AFTER THE PILOT CHECKLIST</a:t>
                      </a:r>
                      <a:endParaRPr lang="en-US" sz="1500" dirty="0">
                        <a:solidFill>
                          <a:srgbClr val="FFFFFF"/>
                        </a:solidFill>
                        <a:effectLst/>
                        <a:latin typeface="Segoe Pro Semibold" panose="020B0702040504020203" pitchFamily="34" charset="0"/>
                        <a:ea typeface="Times New Roman" panose="02020603050405020304" pitchFamily="18" charset="0"/>
                        <a:cs typeface="Open Sans" panose="020B0606030504020204" pitchFamily="34" charset="0"/>
                      </a:endParaRPr>
                    </a:p>
                  </a:txBody>
                  <a:tcPr marL="95755" marR="95755" marT="95755" marB="95755" anchor="ctr"/>
                </a:tc>
                <a:extLst>
                  <a:ext uri="{0D108BD9-81ED-4DB2-BD59-A6C34878D82A}">
                    <a16:rowId xmlns:a16="http://schemas.microsoft.com/office/drawing/2014/main" val="1697719363"/>
                  </a:ext>
                </a:extLst>
              </a:tr>
              <a:tr h="2705730">
                <a:tc>
                  <a:txBody>
                    <a:bodyPr/>
                    <a:lstStyle/>
                    <a:p>
                      <a:pPr>
                        <a:spcAft>
                          <a:spcPts val="600"/>
                        </a:spcAft>
                      </a:pPr>
                      <a:r>
                        <a:rPr lang="en-US" sz="1200" b="0" dirty="0">
                          <a:solidFill>
                            <a:schemeClr val="bg1"/>
                          </a:solidFill>
                        </a:rPr>
                        <a:t>The next step is to propose the move to production and provide a cost estimate and delivery schedule to the customer. You should perform the following in concluding a pilot:</a:t>
                      </a:r>
                    </a:p>
                    <a:p>
                      <a:pPr marL="228600" lvl="0" indent="-228600">
                        <a:spcAft>
                          <a:spcPts val="600"/>
                        </a:spcAft>
                        <a:buFont typeface="Wingdings" panose="05000000000000000000" pitchFamily="2" charset="2"/>
                        <a:buChar char="q"/>
                      </a:pPr>
                      <a:r>
                        <a:rPr lang="en-US" sz="1200" b="0" dirty="0">
                          <a:solidFill>
                            <a:schemeClr val="bg1"/>
                          </a:solidFill>
                        </a:rPr>
                        <a:t>Learn to identify the end of the pilot; when the proposed features are functional and validated, and when the business transformation begins</a:t>
                      </a:r>
                    </a:p>
                    <a:p>
                      <a:pPr marL="228600" lvl="0" indent="-228600">
                        <a:spcAft>
                          <a:spcPts val="600"/>
                        </a:spcAft>
                        <a:buFont typeface="Wingdings" panose="05000000000000000000" pitchFamily="2" charset="2"/>
                        <a:buChar char="q"/>
                      </a:pPr>
                      <a:r>
                        <a:rPr lang="en-US" sz="1200" b="0" dirty="0">
                          <a:solidFill>
                            <a:schemeClr val="bg1"/>
                          </a:solidFill>
                        </a:rPr>
                        <a:t>Conduct a post-mortem of the pilot, talking to users, business managers, developers, and development managers. Evaluate lessons learned and refine feature list to include any features excluded from the pilot</a:t>
                      </a:r>
                    </a:p>
                    <a:p>
                      <a:pPr marL="228600" indent="-228600">
                        <a:spcAft>
                          <a:spcPts val="600"/>
                        </a:spcAft>
                        <a:buFont typeface="Wingdings" panose="05000000000000000000" pitchFamily="2" charset="2"/>
                        <a:buChar char="q"/>
                      </a:pPr>
                      <a:r>
                        <a:rPr lang="en-US" sz="1200" b="0" dirty="0">
                          <a:solidFill>
                            <a:schemeClr val="bg1"/>
                          </a:solidFill>
                        </a:rPr>
                        <a:t>Upon agreeing to move to production phase, establish cost and delivery schedule based on established plan to transform to v1 product</a:t>
                      </a:r>
                    </a:p>
                    <a:p>
                      <a:pPr marL="228600" lvl="0" indent="-228600">
                        <a:spcAft>
                          <a:spcPts val="600"/>
                        </a:spcAft>
                        <a:buFont typeface="Wingdings" panose="05000000000000000000" pitchFamily="2" charset="2"/>
                        <a:buChar char="q"/>
                      </a:pPr>
                      <a:endParaRPr lang="en-US" sz="1200" b="0" dirty="0">
                        <a:solidFill>
                          <a:schemeClr val="bg1"/>
                        </a:solidFill>
                      </a:endParaRPr>
                    </a:p>
                  </a:txBody>
                  <a:tcPr marL="95755" marR="95755" marT="47877" marB="47877">
                    <a:solidFill>
                      <a:schemeClr val="tx1">
                        <a:lumMod val="95000"/>
                      </a:schemeClr>
                    </a:solidFill>
                  </a:tcPr>
                </a:tc>
                <a:extLst>
                  <a:ext uri="{0D108BD9-81ED-4DB2-BD59-A6C34878D82A}">
                    <a16:rowId xmlns:a16="http://schemas.microsoft.com/office/drawing/2014/main" val="1223582378"/>
                  </a:ext>
                </a:extLst>
              </a:tr>
            </a:tbl>
          </a:graphicData>
        </a:graphic>
      </p:graphicFrame>
      <p:sp>
        <p:nvSpPr>
          <p:cNvPr id="15" name="TextBox 14">
            <a:extLst>
              <a:ext uri="{FF2B5EF4-FFF2-40B4-BE49-F238E27FC236}">
                <a16:creationId xmlns:a16="http://schemas.microsoft.com/office/drawing/2014/main" id="{4318546B-D3A5-4605-9CDE-6A7205E9CBAA}"/>
              </a:ext>
            </a:extLst>
          </p:cNvPr>
          <p:cNvSpPr txBox="1"/>
          <p:nvPr/>
        </p:nvSpPr>
        <p:spPr>
          <a:xfrm>
            <a:off x="154853" y="149130"/>
            <a:ext cx="11504118" cy="868934"/>
          </a:xfrm>
          <a:prstGeom prst="rect">
            <a:avLst/>
          </a:prstGeom>
          <a:noFill/>
        </p:spPr>
        <p:txBody>
          <a:bodyPr wrap="square" lIns="179262" tIns="143409" rIns="179262" bIns="143409" rtlCol="0">
            <a:spAutoFit/>
          </a:bodyPr>
          <a:lstStyle>
            <a:defPPr>
              <a:defRPr lang="en-US"/>
            </a:defPPr>
            <a:lvl1pPr defTabSz="739467">
              <a:lnSpc>
                <a:spcPct val="80000"/>
              </a:lnSpc>
              <a:spcBef>
                <a:spcPct val="0"/>
              </a:spcBef>
              <a:spcAft>
                <a:spcPts val="588"/>
              </a:spcAft>
              <a:defRPr sz="3970" spc="-98">
                <a:ln w="3175">
                  <a:noFill/>
                </a:ln>
                <a:solidFill>
                  <a:schemeClr val="bg1"/>
                </a:solidFill>
                <a:latin typeface="+mj-lt"/>
                <a:cs typeface="Segoe UI" pitchFamily="34" charset="0"/>
              </a:defRPr>
            </a:lvl1pPr>
          </a:lstStyle>
          <a:p>
            <a:r>
              <a:rPr lang="en-US" dirty="0"/>
              <a:t>AI Pilot Project Checklists</a:t>
            </a:r>
          </a:p>
        </p:txBody>
      </p:sp>
    </p:spTree>
    <p:extLst>
      <p:ext uri="{BB962C8B-B14F-4D97-AF65-F5344CB8AC3E}">
        <p14:creationId xmlns:p14="http://schemas.microsoft.com/office/powerpoint/2010/main" val="1736448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2782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58449" y="2018213"/>
            <a:ext cx="4849171" cy="2400657"/>
          </a:xfrm>
        </p:spPr>
        <p:txBody>
          <a:bodyPr/>
          <a:lstStyle/>
          <a:p>
            <a:r>
              <a:rPr lang="en-US" sz="2400"/>
              <a:t>An Architecture Design Session (ADS) is a </a:t>
            </a:r>
            <a:r>
              <a:rPr lang="en-US" sz="2400" b="1"/>
              <a:t>one- to multi-day </a:t>
            </a:r>
            <a:r>
              <a:rPr lang="en-US" sz="2400"/>
              <a:t>engagement driven by technical sales that maps technical solutions to customer opportunities.</a:t>
            </a:r>
          </a:p>
        </p:txBody>
      </p:sp>
      <p:sp>
        <p:nvSpPr>
          <p:cNvPr id="4" name="Title 3"/>
          <p:cNvSpPr>
            <a:spLocks noGrp="1"/>
          </p:cNvSpPr>
          <p:nvPr>
            <p:ph type="title"/>
          </p:nvPr>
        </p:nvSpPr>
        <p:spPr/>
        <p:txBody>
          <a:bodyPr/>
          <a:lstStyle/>
          <a:p>
            <a:r>
              <a:rPr lang="en-US"/>
              <a:t>What is an ADS? </a:t>
            </a:r>
          </a:p>
        </p:txBody>
      </p:sp>
      <p:pic>
        <p:nvPicPr>
          <p:cNvPr id="7" name="Picture Placeholder 6"/>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12506" b="12506"/>
          <a:stretch>
            <a:fillRect/>
          </a:stretch>
        </p:blipFill>
        <p:spPr/>
      </p:pic>
      <p:pic>
        <p:nvPicPr>
          <p:cNvPr id="3" name="Picture 2">
            <a:extLst>
              <a:ext uri="{FF2B5EF4-FFF2-40B4-BE49-F238E27FC236}">
                <a16:creationId xmlns:a16="http://schemas.microsoft.com/office/drawing/2014/main" id="{FDEAED42-76C0-4E44-A2EF-1DA85ED2FA1D}"/>
              </a:ext>
            </a:extLst>
          </p:cNvPr>
          <p:cNvPicPr>
            <a:picLocks noChangeAspect="1"/>
          </p:cNvPicPr>
          <p:nvPr/>
        </p:nvPicPr>
        <p:blipFill rotWithShape="1">
          <a:blip r:embed="rId4">
            <a:extLst>
              <a:ext uri="{28A0092B-C50C-407E-A947-70E740481C1C}">
                <a14:useLocalDpi xmlns:a14="http://schemas.microsoft.com/office/drawing/2010/main" val="0"/>
              </a:ext>
            </a:extLst>
          </a:blip>
          <a:srcRect l="23674" r="17081"/>
          <a:stretch/>
        </p:blipFill>
        <p:spPr>
          <a:xfrm>
            <a:off x="6096000" y="-1900"/>
            <a:ext cx="6096000" cy="6858000"/>
          </a:xfrm>
          <a:prstGeom prst="rect">
            <a:avLst/>
          </a:prstGeom>
        </p:spPr>
      </p:pic>
    </p:spTree>
    <p:extLst>
      <p:ext uri="{BB962C8B-B14F-4D97-AF65-F5344CB8AC3E}">
        <p14:creationId xmlns:p14="http://schemas.microsoft.com/office/powerpoint/2010/main" val="12547419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0EE42-EE12-4465-B86D-2DEB288CB20F}"/>
              </a:ext>
            </a:extLst>
          </p:cNvPr>
          <p:cNvSpPr>
            <a:spLocks noGrp="1"/>
          </p:cNvSpPr>
          <p:nvPr>
            <p:ph type="title"/>
          </p:nvPr>
        </p:nvSpPr>
        <p:spPr>
          <a:xfrm>
            <a:off x="269240" y="2649716"/>
            <a:ext cx="4795873" cy="2179058"/>
          </a:xfrm>
        </p:spPr>
        <p:txBody>
          <a:bodyPr/>
          <a:lstStyle/>
          <a:p>
            <a:r>
              <a:rPr lang="en-US" sz="2400" spc="0" dirty="0">
                <a:latin typeface="+mn-lt"/>
                <a:cs typeface="+mn-cs"/>
              </a:rPr>
              <a:t>The goal for the customer, is to get a solution designed and deployed. </a:t>
            </a:r>
            <a:br>
              <a:rPr lang="en-US" sz="2400" spc="0" dirty="0">
                <a:latin typeface="+mn-lt"/>
                <a:cs typeface="+mn-cs"/>
              </a:rPr>
            </a:br>
            <a:br>
              <a:rPr lang="en-US" sz="2400" spc="0" dirty="0">
                <a:latin typeface="+mn-lt"/>
                <a:cs typeface="+mn-cs"/>
              </a:rPr>
            </a:br>
            <a:r>
              <a:rPr lang="en-US" sz="2400" spc="0" dirty="0">
                <a:latin typeface="+mn-lt"/>
                <a:cs typeface="+mn-cs"/>
              </a:rPr>
              <a:t>Ultimately the ADS should result in a </a:t>
            </a:r>
            <a:r>
              <a:rPr lang="en-US" sz="2400" spc="0" dirty="0" err="1">
                <a:latin typeface="+mn-lt"/>
                <a:cs typeface="+mn-cs"/>
              </a:rPr>
              <a:t>PoC</a:t>
            </a:r>
            <a:r>
              <a:rPr lang="en-US" sz="2400" spc="0" dirty="0">
                <a:latin typeface="+mn-lt"/>
                <a:cs typeface="+mn-cs"/>
              </a:rPr>
              <a:t> or a pilot.</a:t>
            </a:r>
          </a:p>
        </p:txBody>
      </p:sp>
      <p:sp>
        <p:nvSpPr>
          <p:cNvPr id="6" name="Title 3">
            <a:extLst>
              <a:ext uri="{FF2B5EF4-FFF2-40B4-BE49-F238E27FC236}">
                <a16:creationId xmlns:a16="http://schemas.microsoft.com/office/drawing/2014/main" id="{3F43375F-4F51-4517-B4F7-DF466A82D165}"/>
              </a:ext>
            </a:extLst>
          </p:cNvPr>
          <p:cNvSpPr txBox="1">
            <a:spLocks/>
          </p:cNvSpPr>
          <p:nvPr/>
        </p:nvSpPr>
        <p:spPr>
          <a:xfrm>
            <a:off x="268929" y="98783"/>
            <a:ext cx="5453954" cy="1284326"/>
          </a:xfrm>
          <a:prstGeom prst="rect">
            <a:avLst/>
          </a:prstGeom>
        </p:spPr>
        <p:txBody>
          <a:bodyPr vert="horz" wrap="square" lIns="146304" tIns="91440" rIns="146304" bIns="91440" rtlCol="0" anchor="ctr">
            <a:spAutoFit/>
          </a:bodyPr>
          <a:lstStyle>
            <a:lvl1pPr algn="l" defTabSz="685692" rtl="0" eaLnBrk="1" latinLnBrk="0" hangingPunct="1">
              <a:lnSpc>
                <a:spcPct val="90000"/>
              </a:lnSpc>
              <a:spcBef>
                <a:spcPct val="0"/>
              </a:spcBef>
              <a:buNone/>
              <a:defRPr lang="en-US" sz="4705" b="0" kern="1200" cap="none" spc="-75"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970"/>
              <a:t>What are the</a:t>
            </a:r>
          </a:p>
          <a:p>
            <a:r>
              <a:rPr lang="en-US" sz="3970"/>
              <a:t>ADS outcomes?</a:t>
            </a:r>
          </a:p>
        </p:txBody>
      </p:sp>
    </p:spTree>
    <p:extLst>
      <p:ext uri="{BB962C8B-B14F-4D97-AF65-F5344CB8AC3E}">
        <p14:creationId xmlns:p14="http://schemas.microsoft.com/office/powerpoint/2010/main" val="23570732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0ECFF0C9-E3D4-4ADA-8A80-1E5189FD3D01}"/>
              </a:ext>
            </a:extLst>
          </p:cNvPr>
          <p:cNvSpPr>
            <a:spLocks noGrp="1"/>
          </p:cNvSpPr>
          <p:nvPr>
            <p:ph type="title"/>
          </p:nvPr>
        </p:nvSpPr>
        <p:spPr/>
        <p:txBody>
          <a:bodyPr/>
          <a:lstStyle/>
          <a:p>
            <a:r>
              <a:rPr lang="en-US"/>
              <a:t>Requirements for success</a:t>
            </a:r>
          </a:p>
        </p:txBody>
      </p:sp>
      <p:sp>
        <p:nvSpPr>
          <p:cNvPr id="5" name="TextBox 4">
            <a:extLst>
              <a:ext uri="{FF2B5EF4-FFF2-40B4-BE49-F238E27FC236}">
                <a16:creationId xmlns:a16="http://schemas.microsoft.com/office/drawing/2014/main" id="{867A850B-3B64-49BE-B72C-F588291C8123}"/>
              </a:ext>
            </a:extLst>
          </p:cNvPr>
          <p:cNvSpPr txBox="1"/>
          <p:nvPr/>
        </p:nvSpPr>
        <p:spPr>
          <a:xfrm>
            <a:off x="622889" y="3653393"/>
            <a:ext cx="3105615" cy="2083647"/>
          </a:xfrm>
          <a:prstGeom prst="rect">
            <a:avLst/>
          </a:prstGeom>
          <a:noFill/>
        </p:spPr>
        <p:txBody>
          <a:bodyPr wrap="square" lIns="182880" tIns="146304" rIns="182880" bIns="146304" rtlCol="0">
            <a:spAutoFit/>
          </a:bodyPr>
          <a:lstStyle/>
          <a:p>
            <a:pPr algn="ctr">
              <a:lnSpc>
                <a:spcPct val="90000"/>
              </a:lnSpc>
              <a:spcAft>
                <a:spcPts val="1200"/>
              </a:spcAft>
            </a:pPr>
            <a:r>
              <a:rPr lang="en-US" sz="2800">
                <a:solidFill>
                  <a:schemeClr val="tx1">
                    <a:lumMod val="50000"/>
                  </a:schemeClr>
                </a:solidFill>
                <a:latin typeface="+mj-lt"/>
              </a:rPr>
              <a:t>1. Preparation</a:t>
            </a:r>
          </a:p>
          <a:p>
            <a:pPr>
              <a:lnSpc>
                <a:spcPct val="90000"/>
              </a:lnSpc>
              <a:spcAft>
                <a:spcPts val="1200"/>
              </a:spcAft>
            </a:pPr>
            <a:r>
              <a:rPr lang="en-US">
                <a:gradFill>
                  <a:gsLst>
                    <a:gs pos="2917">
                      <a:schemeClr val="tx1"/>
                    </a:gs>
                    <a:gs pos="30000">
                      <a:schemeClr val="tx1"/>
                    </a:gs>
                  </a:gsLst>
                  <a:lin ang="5400000" scaled="0"/>
                </a:gradFill>
              </a:rPr>
              <a:t>You will need significant time for planning prior to the engagement and for collaboration during the engagement.</a:t>
            </a:r>
          </a:p>
        </p:txBody>
      </p:sp>
      <p:sp>
        <p:nvSpPr>
          <p:cNvPr id="7" name="TextBox 6">
            <a:extLst>
              <a:ext uri="{FF2B5EF4-FFF2-40B4-BE49-F238E27FC236}">
                <a16:creationId xmlns:a16="http://schemas.microsoft.com/office/drawing/2014/main" id="{00BE9954-420C-45C9-9C4E-6D9F76146ECF}"/>
              </a:ext>
            </a:extLst>
          </p:cNvPr>
          <p:cNvSpPr txBox="1"/>
          <p:nvPr/>
        </p:nvSpPr>
        <p:spPr>
          <a:xfrm>
            <a:off x="4296399" y="3653393"/>
            <a:ext cx="3397943" cy="2332946"/>
          </a:xfrm>
          <a:prstGeom prst="rect">
            <a:avLst/>
          </a:prstGeom>
          <a:noFill/>
        </p:spPr>
        <p:txBody>
          <a:bodyPr wrap="square" lIns="182880" tIns="146304" rIns="182880" bIns="146304" rtlCol="0">
            <a:spAutoFit/>
          </a:bodyPr>
          <a:lstStyle/>
          <a:p>
            <a:pPr algn="ctr">
              <a:lnSpc>
                <a:spcPct val="90000"/>
              </a:lnSpc>
              <a:spcAft>
                <a:spcPts val="1200"/>
              </a:spcAft>
            </a:pPr>
            <a:r>
              <a:rPr lang="en-US" sz="2800">
                <a:solidFill>
                  <a:schemeClr val="tx1">
                    <a:lumMod val="50000"/>
                  </a:schemeClr>
                </a:solidFill>
                <a:latin typeface="+mj-lt"/>
              </a:rPr>
              <a:t>2. Delivery</a:t>
            </a:r>
          </a:p>
          <a:p>
            <a:pPr>
              <a:lnSpc>
                <a:spcPct val="90000"/>
              </a:lnSpc>
              <a:spcAft>
                <a:spcPts val="600"/>
              </a:spcAft>
            </a:pPr>
            <a:r>
              <a:rPr lang="en-US">
                <a:gradFill>
                  <a:gsLst>
                    <a:gs pos="2917">
                      <a:schemeClr val="tx1"/>
                    </a:gs>
                    <a:gs pos="30000">
                      <a:schemeClr val="tx1"/>
                    </a:gs>
                  </a:gsLst>
                  <a:lin ang="5400000" scaled="0"/>
                </a:gradFill>
              </a:rPr>
              <a:t>You will identify the opportunity and current state, whiteboard and develop possible solutions for the future state, and propose an implementation plan.</a:t>
            </a:r>
          </a:p>
        </p:txBody>
      </p:sp>
      <p:sp>
        <p:nvSpPr>
          <p:cNvPr id="9" name="TextBox 8">
            <a:extLst>
              <a:ext uri="{FF2B5EF4-FFF2-40B4-BE49-F238E27FC236}">
                <a16:creationId xmlns:a16="http://schemas.microsoft.com/office/drawing/2014/main" id="{6E354E66-F908-4DB8-A35E-ECC4B93616B8}"/>
              </a:ext>
            </a:extLst>
          </p:cNvPr>
          <p:cNvSpPr txBox="1"/>
          <p:nvPr/>
        </p:nvSpPr>
        <p:spPr>
          <a:xfrm>
            <a:off x="8463496" y="3704000"/>
            <a:ext cx="3105615" cy="1585049"/>
          </a:xfrm>
          <a:prstGeom prst="rect">
            <a:avLst/>
          </a:prstGeom>
          <a:noFill/>
        </p:spPr>
        <p:txBody>
          <a:bodyPr wrap="square" lIns="182880" tIns="146304" rIns="182880" bIns="146304" rtlCol="0">
            <a:spAutoFit/>
          </a:bodyPr>
          <a:lstStyle/>
          <a:p>
            <a:pPr algn="ctr">
              <a:lnSpc>
                <a:spcPct val="90000"/>
              </a:lnSpc>
              <a:spcAft>
                <a:spcPts val="1200"/>
              </a:spcAft>
            </a:pPr>
            <a:r>
              <a:rPr lang="en-US" sz="2800">
                <a:solidFill>
                  <a:schemeClr val="tx1">
                    <a:lumMod val="50000"/>
                  </a:schemeClr>
                </a:solidFill>
                <a:latin typeface="+mj-lt"/>
              </a:rPr>
              <a:t>3. Follow-up</a:t>
            </a:r>
          </a:p>
          <a:p>
            <a:pPr>
              <a:lnSpc>
                <a:spcPct val="90000"/>
              </a:lnSpc>
              <a:spcAft>
                <a:spcPts val="600"/>
              </a:spcAft>
            </a:pPr>
            <a:r>
              <a:rPr lang="en-US">
                <a:gradFill>
                  <a:gsLst>
                    <a:gs pos="2917">
                      <a:schemeClr val="tx1"/>
                    </a:gs>
                    <a:gs pos="30000">
                      <a:schemeClr val="tx1"/>
                    </a:gs>
                  </a:gsLst>
                  <a:lin ang="5400000" scaled="0"/>
                </a:gradFill>
              </a:rPr>
              <a:t>An ADS is one effective way to land on a shared vision and scope. </a:t>
            </a:r>
          </a:p>
        </p:txBody>
      </p:sp>
      <p:sp>
        <p:nvSpPr>
          <p:cNvPr id="14" name="Trackers_EADF" title="Icon of a clipboard with a checklist on it">
            <a:extLst>
              <a:ext uri="{FF2B5EF4-FFF2-40B4-BE49-F238E27FC236}">
                <a16:creationId xmlns:a16="http://schemas.microsoft.com/office/drawing/2014/main" id="{E6BAD5E2-DEBE-453E-89DC-342524C25C53}"/>
              </a:ext>
            </a:extLst>
          </p:cNvPr>
          <p:cNvSpPr>
            <a:spLocks noChangeAspect="1" noEditPoints="1"/>
          </p:cNvSpPr>
          <p:nvPr/>
        </p:nvSpPr>
        <p:spPr bwMode="auto">
          <a:xfrm>
            <a:off x="1805600" y="2415573"/>
            <a:ext cx="554821" cy="756523"/>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CRMArticles_EFF5" title="Icon of two documents stacked together with writing on them">
            <a:extLst>
              <a:ext uri="{FF2B5EF4-FFF2-40B4-BE49-F238E27FC236}">
                <a16:creationId xmlns:a16="http://schemas.microsoft.com/office/drawing/2014/main" id="{284BC5C7-3350-408B-99C6-7CF923C1AACA}"/>
              </a:ext>
            </a:extLst>
          </p:cNvPr>
          <p:cNvSpPr>
            <a:spLocks noChangeAspect="1" noEditPoints="1"/>
          </p:cNvSpPr>
          <p:nvPr/>
        </p:nvSpPr>
        <p:spPr bwMode="auto">
          <a:xfrm>
            <a:off x="9506267" y="2415573"/>
            <a:ext cx="655372" cy="756523"/>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send" title="Icon of a paper airplane">
            <a:extLst>
              <a:ext uri="{FF2B5EF4-FFF2-40B4-BE49-F238E27FC236}">
                <a16:creationId xmlns:a16="http://schemas.microsoft.com/office/drawing/2014/main" id="{AC3947A3-54C0-4049-B1A9-4B608F890D67}"/>
              </a:ext>
            </a:extLst>
          </p:cNvPr>
          <p:cNvSpPr>
            <a:spLocks noChangeAspect="1" noEditPoints="1"/>
          </p:cNvSpPr>
          <p:nvPr/>
        </p:nvSpPr>
        <p:spPr bwMode="auto">
          <a:xfrm>
            <a:off x="5448546" y="2508889"/>
            <a:ext cx="851088" cy="569891"/>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3588436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52DBE-59A6-415A-9F13-496B4D2BF7EB}"/>
              </a:ext>
            </a:extLst>
          </p:cNvPr>
          <p:cNvSpPr>
            <a:spLocks noGrp="1"/>
          </p:cNvSpPr>
          <p:nvPr>
            <p:ph type="title"/>
          </p:nvPr>
        </p:nvSpPr>
        <p:spPr/>
        <p:txBody>
          <a:bodyPr/>
          <a:lstStyle/>
          <a:p>
            <a:r>
              <a:rPr lang="en-US"/>
              <a:t>Example ADS activities including pre &amp; post work </a:t>
            </a:r>
          </a:p>
        </p:txBody>
      </p:sp>
      <p:graphicFrame>
        <p:nvGraphicFramePr>
          <p:cNvPr id="4" name="Table 3">
            <a:extLst>
              <a:ext uri="{FF2B5EF4-FFF2-40B4-BE49-F238E27FC236}">
                <a16:creationId xmlns:a16="http://schemas.microsoft.com/office/drawing/2014/main" id="{3CCBC2A8-4B7A-43F9-90D0-A3937F21EDEB}"/>
              </a:ext>
            </a:extLst>
          </p:cNvPr>
          <p:cNvGraphicFramePr>
            <a:graphicFrameLocks noGrp="1"/>
          </p:cNvGraphicFramePr>
          <p:nvPr>
            <p:extLst>
              <p:ext uri="{D42A27DB-BD31-4B8C-83A1-F6EECF244321}">
                <p14:modId xmlns:p14="http://schemas.microsoft.com/office/powerpoint/2010/main" val="2062399673"/>
              </p:ext>
            </p:extLst>
          </p:nvPr>
        </p:nvGraphicFramePr>
        <p:xfrm>
          <a:off x="461803" y="1162154"/>
          <a:ext cx="5212080" cy="1898650"/>
        </p:xfrm>
        <a:graphic>
          <a:graphicData uri="http://schemas.openxmlformats.org/drawingml/2006/table">
            <a:tbl>
              <a:tblPr firstRow="1" bandRow="1">
                <a:tableStyleId>{5C22544A-7EE6-4342-B048-85BDC9FD1C3A}</a:tableStyleId>
              </a:tblPr>
              <a:tblGrid>
                <a:gridCol w="3151247">
                  <a:extLst>
                    <a:ext uri="{9D8B030D-6E8A-4147-A177-3AD203B41FA5}">
                      <a16:colId xmlns:a16="http://schemas.microsoft.com/office/drawing/2014/main" val="20000"/>
                    </a:ext>
                  </a:extLst>
                </a:gridCol>
                <a:gridCol w="2060833">
                  <a:extLst>
                    <a:ext uri="{9D8B030D-6E8A-4147-A177-3AD203B41FA5}">
                      <a16:colId xmlns:a16="http://schemas.microsoft.com/office/drawing/2014/main" val="20001"/>
                    </a:ext>
                  </a:extLst>
                </a:gridCol>
              </a:tblGrid>
              <a:tr h="370840">
                <a:tc>
                  <a:txBody>
                    <a:bodyPr/>
                    <a:lstStyle/>
                    <a:p>
                      <a:r>
                        <a:rPr lang="en-US"/>
                        <a:t>Befor</a:t>
                      </a:r>
                      <a:r>
                        <a:rPr lang="en-US" baseline="0"/>
                        <a:t>e the ADS</a:t>
                      </a:r>
                      <a:endParaRPr lang="en-US"/>
                    </a:p>
                  </a:txBody>
                  <a:tcPr/>
                </a:tc>
                <a:tc>
                  <a:txBody>
                    <a:bodyPr/>
                    <a:lstStyle/>
                    <a:p>
                      <a:endParaRPr lang="en-US"/>
                    </a:p>
                  </a:txBody>
                  <a:tcPr/>
                </a:tc>
                <a:extLst>
                  <a:ext uri="{0D108BD9-81ED-4DB2-BD59-A6C34878D82A}">
                    <a16:rowId xmlns:a16="http://schemas.microsoft.com/office/drawing/2014/main" val="10000"/>
                  </a:ext>
                </a:extLst>
              </a:tr>
              <a:tr h="629412">
                <a:tc>
                  <a:txBody>
                    <a:bodyPr/>
                    <a:lstStyle/>
                    <a:p>
                      <a:r>
                        <a:rPr lang="en-US"/>
                        <a:t>Preliminary requirements clarification</a:t>
                      </a:r>
                    </a:p>
                  </a:txBody>
                  <a:tcPr/>
                </a:tc>
                <a:tc>
                  <a:txBody>
                    <a:bodyPr/>
                    <a:lstStyle/>
                    <a:p>
                      <a:r>
                        <a:rPr lang="en-US"/>
                        <a:t>9:00 am - 9:30 am</a:t>
                      </a:r>
                    </a:p>
                  </a:txBody>
                  <a:tcPr/>
                </a:tc>
                <a:extLst>
                  <a:ext uri="{0D108BD9-81ED-4DB2-BD59-A6C34878D82A}">
                    <a16:rowId xmlns:a16="http://schemas.microsoft.com/office/drawing/2014/main" val="10001"/>
                  </a:ext>
                </a:extLst>
              </a:tr>
              <a:tr h="898398">
                <a:tc>
                  <a:txBody>
                    <a:bodyPr/>
                    <a:lstStyle/>
                    <a:p>
                      <a:r>
                        <a:rPr lang="en-US"/>
                        <a:t>Ideation &amp; Baseline</a:t>
                      </a:r>
                      <a:r>
                        <a:rPr lang="en-US" baseline="0"/>
                        <a:t>/Candidate Architecture Discussion</a:t>
                      </a:r>
                      <a:endParaRPr lang="en-US"/>
                    </a:p>
                  </a:txBody>
                  <a:tcPr/>
                </a:tc>
                <a:tc>
                  <a:txBody>
                    <a:bodyPr/>
                    <a:lstStyle/>
                    <a:p>
                      <a:r>
                        <a:rPr lang="en-US"/>
                        <a:t>9:30 am</a:t>
                      </a:r>
                      <a:r>
                        <a:rPr lang="en-US" baseline="0"/>
                        <a:t> - 10:30 am</a:t>
                      </a:r>
                      <a:endParaRPr lang="en-US"/>
                    </a:p>
                  </a:txBody>
                  <a:tcPr/>
                </a:tc>
                <a:extLst>
                  <a:ext uri="{0D108BD9-81ED-4DB2-BD59-A6C34878D82A}">
                    <a16:rowId xmlns:a16="http://schemas.microsoft.com/office/drawing/2014/main" val="10002"/>
                  </a:ext>
                </a:extLst>
              </a:tr>
            </a:tbl>
          </a:graphicData>
        </a:graphic>
      </p:graphicFrame>
      <p:graphicFrame>
        <p:nvGraphicFramePr>
          <p:cNvPr id="5" name="Table 4">
            <a:extLst>
              <a:ext uri="{FF2B5EF4-FFF2-40B4-BE49-F238E27FC236}">
                <a16:creationId xmlns:a16="http://schemas.microsoft.com/office/drawing/2014/main" id="{DDA69FC7-66A7-4AEF-9733-3D010157A63F}"/>
              </a:ext>
            </a:extLst>
          </p:cNvPr>
          <p:cNvGraphicFramePr>
            <a:graphicFrameLocks noGrp="1"/>
          </p:cNvGraphicFramePr>
          <p:nvPr>
            <p:extLst/>
          </p:nvPr>
        </p:nvGraphicFramePr>
        <p:xfrm>
          <a:off x="6002378" y="1513018"/>
          <a:ext cx="5212080" cy="4312386"/>
        </p:xfrm>
        <a:graphic>
          <a:graphicData uri="http://schemas.openxmlformats.org/drawingml/2006/table">
            <a:tbl>
              <a:tblPr firstRow="1" bandRow="1">
                <a:tableStyleId>{5C22544A-7EE6-4342-B048-85BDC9FD1C3A}</a:tableStyleId>
              </a:tblPr>
              <a:tblGrid>
                <a:gridCol w="3170498">
                  <a:extLst>
                    <a:ext uri="{9D8B030D-6E8A-4147-A177-3AD203B41FA5}">
                      <a16:colId xmlns:a16="http://schemas.microsoft.com/office/drawing/2014/main" val="20000"/>
                    </a:ext>
                  </a:extLst>
                </a:gridCol>
                <a:gridCol w="2041582">
                  <a:extLst>
                    <a:ext uri="{9D8B030D-6E8A-4147-A177-3AD203B41FA5}">
                      <a16:colId xmlns:a16="http://schemas.microsoft.com/office/drawing/2014/main" val="20001"/>
                    </a:ext>
                  </a:extLst>
                </a:gridCol>
              </a:tblGrid>
              <a:tr h="370840">
                <a:tc>
                  <a:txBody>
                    <a:bodyPr/>
                    <a:lstStyle/>
                    <a:p>
                      <a:r>
                        <a:rPr lang="en-US"/>
                        <a:t>During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endParaRPr lang="en-US"/>
                    </a:p>
                  </a:txBody>
                  <a:tcPr/>
                </a:tc>
                <a:tc>
                  <a:txBody>
                    <a:bodyPr/>
                    <a:lstStyle/>
                    <a:p>
                      <a:r>
                        <a:rPr lang="en-US"/>
                        <a:t>Day 1</a:t>
                      </a:r>
                    </a:p>
                  </a:txBody>
                  <a:tcPr/>
                </a:tc>
                <a:extLst>
                  <a:ext uri="{0D108BD9-81ED-4DB2-BD59-A6C34878D82A}">
                    <a16:rowId xmlns:a16="http://schemas.microsoft.com/office/drawing/2014/main" val="10001"/>
                  </a:ext>
                </a:extLst>
              </a:tr>
              <a:tr h="629412">
                <a:tc>
                  <a:txBody>
                    <a:bodyPr/>
                    <a:lstStyle/>
                    <a:p>
                      <a:r>
                        <a:rPr lang="en-US"/>
                        <a:t>Detailed discovery</a:t>
                      </a:r>
                    </a:p>
                  </a:txBody>
                  <a:tcPr/>
                </a:tc>
                <a:tc>
                  <a:txBody>
                    <a:bodyPr/>
                    <a:lstStyle/>
                    <a:p>
                      <a:r>
                        <a:rPr lang="en-US"/>
                        <a:t>9:00 am - 12:00 pm</a:t>
                      </a:r>
                    </a:p>
                  </a:txBody>
                  <a:tcPr/>
                </a:tc>
                <a:extLst>
                  <a:ext uri="{0D108BD9-81ED-4DB2-BD59-A6C34878D82A}">
                    <a16:rowId xmlns:a16="http://schemas.microsoft.com/office/drawing/2014/main" val="10002"/>
                  </a:ext>
                </a:extLst>
              </a:tr>
              <a:tr h="370840">
                <a:tc>
                  <a:txBody>
                    <a:bodyPr/>
                    <a:lstStyle/>
                    <a:p>
                      <a:r>
                        <a:rPr lang="en-US"/>
                        <a:t>Envisioning</a:t>
                      </a:r>
                    </a:p>
                  </a:txBody>
                  <a:tcPr/>
                </a:tc>
                <a:tc>
                  <a:txBody>
                    <a:bodyPr/>
                    <a:lstStyle/>
                    <a:p>
                      <a:r>
                        <a:rPr lang="en-US"/>
                        <a:t>1:00 pm</a:t>
                      </a:r>
                      <a:r>
                        <a:rPr lang="en-US" baseline="0"/>
                        <a:t> - 5:00 pm</a:t>
                      </a:r>
                      <a:endParaRPr lang="en-US"/>
                    </a:p>
                  </a:txBody>
                  <a:tcPr/>
                </a:tc>
                <a:extLst>
                  <a:ext uri="{0D108BD9-81ED-4DB2-BD59-A6C34878D82A}">
                    <a16:rowId xmlns:a16="http://schemas.microsoft.com/office/drawing/2014/main" val="10003"/>
                  </a:ext>
                </a:extLst>
              </a:tr>
              <a:tr h="413232">
                <a:tc>
                  <a:txBody>
                    <a:bodyPr/>
                    <a:lstStyle/>
                    <a:p>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Day 2</a:t>
                      </a:r>
                    </a:p>
                  </a:txBody>
                  <a:tcPr/>
                </a:tc>
                <a:extLst>
                  <a:ext uri="{0D108BD9-81ED-4DB2-BD59-A6C34878D82A}">
                    <a16:rowId xmlns:a16="http://schemas.microsoft.com/office/drawing/2014/main" val="10004"/>
                  </a:ext>
                </a:extLst>
              </a:tr>
              <a:tr h="629412">
                <a:tc>
                  <a:txBody>
                    <a:bodyPr/>
                    <a:lstStyle/>
                    <a:p>
                      <a:r>
                        <a:rPr lang="en-US"/>
                        <a:t>Whiteboard </a:t>
                      </a:r>
                      <a:r>
                        <a:rPr lang="en-US" baseline="0"/>
                        <a:t>Candidate Architecture(s)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9:00 am - 12:00 pm</a:t>
                      </a:r>
                    </a:p>
                  </a:txBody>
                  <a:tcPr/>
                </a:tc>
                <a:extLst>
                  <a:ext uri="{0D108BD9-81ED-4DB2-BD59-A6C34878D82A}">
                    <a16:rowId xmlns:a16="http://schemas.microsoft.com/office/drawing/2014/main" val="10005"/>
                  </a:ext>
                </a:extLst>
              </a:tr>
              <a:tr h="629412">
                <a:tc>
                  <a:txBody>
                    <a:bodyPr/>
                    <a:lstStyle/>
                    <a:p>
                      <a:r>
                        <a:rPr lang="en-US"/>
                        <a:t>Identify</a:t>
                      </a:r>
                      <a:r>
                        <a:rPr lang="en-US" baseline="0"/>
                        <a:t> and define </a:t>
                      </a:r>
                      <a:r>
                        <a:rPr lang="en-US"/>
                        <a:t>POC</a:t>
                      </a:r>
                      <a:r>
                        <a:rPr lang="en-US" baseline="0"/>
                        <a:t> and Pilot(s)</a:t>
                      </a:r>
                      <a:endParaRPr lang="en-US"/>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1:00</a:t>
                      </a:r>
                      <a:r>
                        <a:rPr lang="en-US" baseline="0"/>
                        <a:t> pm </a:t>
                      </a:r>
                      <a:r>
                        <a:rPr lang="mr-IN" baseline="0"/>
                        <a:t>–</a:t>
                      </a:r>
                      <a:r>
                        <a:rPr lang="en-US" baseline="0"/>
                        <a:t> 4:00 pm</a:t>
                      </a:r>
                      <a:endParaRPr lang="en-US"/>
                    </a:p>
                  </a:txBody>
                  <a:tcPr/>
                </a:tc>
                <a:extLst>
                  <a:ext uri="{0D108BD9-81ED-4DB2-BD59-A6C34878D82A}">
                    <a16:rowId xmlns:a16="http://schemas.microsoft.com/office/drawing/2014/main" val="10006"/>
                  </a:ext>
                </a:extLst>
              </a:tr>
              <a:tr h="898398">
                <a:tc>
                  <a:txBody>
                    <a:bodyPr/>
                    <a:lstStyle/>
                    <a:p>
                      <a:r>
                        <a:rPr lang="en-US"/>
                        <a:t>Document high level deliverables and next action steps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a:t>4:00</a:t>
                      </a:r>
                      <a:r>
                        <a:rPr lang="en-US" baseline="0"/>
                        <a:t> pm </a:t>
                      </a:r>
                      <a:r>
                        <a:rPr lang="mr-IN" baseline="0"/>
                        <a:t>–</a:t>
                      </a:r>
                      <a:r>
                        <a:rPr lang="en-US" baseline="0"/>
                        <a:t> 5:00 pm</a:t>
                      </a:r>
                      <a:endParaRPr lang="en-US"/>
                    </a:p>
                  </a:txBody>
                  <a:tcPr/>
                </a:tc>
                <a:extLst>
                  <a:ext uri="{0D108BD9-81ED-4DB2-BD59-A6C34878D82A}">
                    <a16:rowId xmlns:a16="http://schemas.microsoft.com/office/drawing/2014/main" val="10007"/>
                  </a:ext>
                </a:extLst>
              </a:tr>
            </a:tbl>
          </a:graphicData>
        </a:graphic>
      </p:graphicFrame>
      <p:sp>
        <p:nvSpPr>
          <p:cNvPr id="6" name="TextBox 5">
            <a:extLst>
              <a:ext uri="{FF2B5EF4-FFF2-40B4-BE49-F238E27FC236}">
                <a16:creationId xmlns:a16="http://schemas.microsoft.com/office/drawing/2014/main" id="{C1138ACB-5DB9-47A7-99D9-073A9743B3A1}"/>
              </a:ext>
            </a:extLst>
          </p:cNvPr>
          <p:cNvSpPr txBox="1"/>
          <p:nvPr/>
        </p:nvSpPr>
        <p:spPr>
          <a:xfrm>
            <a:off x="1507782" y="2983774"/>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a:t>This work can be performed remotely.</a:t>
            </a:r>
          </a:p>
        </p:txBody>
      </p:sp>
      <p:sp>
        <p:nvSpPr>
          <p:cNvPr id="7" name="TextBox 6">
            <a:extLst>
              <a:ext uri="{FF2B5EF4-FFF2-40B4-BE49-F238E27FC236}">
                <a16:creationId xmlns:a16="http://schemas.microsoft.com/office/drawing/2014/main" id="{D972BEB5-86A7-4502-A80A-26EAFFEDED9A}"/>
              </a:ext>
            </a:extLst>
          </p:cNvPr>
          <p:cNvSpPr txBox="1"/>
          <p:nvPr/>
        </p:nvSpPr>
        <p:spPr>
          <a:xfrm>
            <a:off x="6823558" y="5769185"/>
            <a:ext cx="4751044" cy="572464"/>
          </a:xfrm>
          <a:prstGeom prst="rect">
            <a:avLst/>
          </a:prstGeom>
          <a:noFill/>
        </p:spPr>
        <p:txBody>
          <a:bodyPr wrap="none" lIns="182880" tIns="146304" rIns="182880" bIns="146304" rtlCol="0">
            <a:spAutoFit/>
          </a:bodyPr>
          <a:lstStyle/>
          <a:p>
            <a:pPr>
              <a:lnSpc>
                <a:spcPct val="90000"/>
              </a:lnSpc>
              <a:spcAft>
                <a:spcPts val="600"/>
              </a:spcAft>
            </a:pPr>
            <a:r>
              <a:rPr lang="en-US" sz="2000" i="1"/>
              <a:t>The ADS should be performed in-person.</a:t>
            </a:r>
          </a:p>
        </p:txBody>
      </p:sp>
      <p:graphicFrame>
        <p:nvGraphicFramePr>
          <p:cNvPr id="8" name="Table 7">
            <a:extLst>
              <a:ext uri="{FF2B5EF4-FFF2-40B4-BE49-F238E27FC236}">
                <a16:creationId xmlns:a16="http://schemas.microsoft.com/office/drawing/2014/main" id="{9996725A-9423-4C58-8D51-5E0A232CFD87}"/>
              </a:ext>
            </a:extLst>
          </p:cNvPr>
          <p:cNvGraphicFramePr>
            <a:graphicFrameLocks noGrp="1"/>
          </p:cNvGraphicFramePr>
          <p:nvPr>
            <p:extLst/>
          </p:nvPr>
        </p:nvGraphicFramePr>
        <p:xfrm>
          <a:off x="461803" y="4712993"/>
          <a:ext cx="5212080" cy="1371092"/>
        </p:xfrm>
        <a:graphic>
          <a:graphicData uri="http://schemas.openxmlformats.org/drawingml/2006/table">
            <a:tbl>
              <a:tblPr firstRow="1" bandRow="1">
                <a:tableStyleId>{5C22544A-7EE6-4342-B048-85BDC9FD1C3A}</a:tableStyleId>
              </a:tblPr>
              <a:tblGrid>
                <a:gridCol w="3118795">
                  <a:extLst>
                    <a:ext uri="{9D8B030D-6E8A-4147-A177-3AD203B41FA5}">
                      <a16:colId xmlns:a16="http://schemas.microsoft.com/office/drawing/2014/main" val="20000"/>
                    </a:ext>
                  </a:extLst>
                </a:gridCol>
                <a:gridCol w="2093285">
                  <a:extLst>
                    <a:ext uri="{9D8B030D-6E8A-4147-A177-3AD203B41FA5}">
                      <a16:colId xmlns:a16="http://schemas.microsoft.com/office/drawing/2014/main" val="20001"/>
                    </a:ext>
                  </a:extLst>
                </a:gridCol>
              </a:tblGrid>
              <a:tr h="370840">
                <a:tc>
                  <a:txBody>
                    <a:bodyPr/>
                    <a:lstStyle/>
                    <a:p>
                      <a:r>
                        <a:rPr lang="en-US"/>
                        <a:t>After </a:t>
                      </a:r>
                      <a:r>
                        <a:rPr lang="en-US" baseline="0"/>
                        <a:t>the ADS</a:t>
                      </a:r>
                      <a:endParaRPr lang="en-US"/>
                    </a:p>
                  </a:txBody>
                  <a:tcPr/>
                </a:tc>
                <a:tc>
                  <a:txBody>
                    <a:bodyPr/>
                    <a:lstStyle/>
                    <a:p>
                      <a:endParaRPr lang="en-US"/>
                    </a:p>
                  </a:txBody>
                  <a:tcPr/>
                </a:tc>
                <a:extLst>
                  <a:ext uri="{0D108BD9-81ED-4DB2-BD59-A6C34878D82A}">
                    <a16:rowId xmlns:a16="http://schemas.microsoft.com/office/drawing/2014/main" val="10000"/>
                  </a:ext>
                </a:extLst>
              </a:tr>
              <a:tr h="370840">
                <a:tc>
                  <a:txBody>
                    <a:bodyPr/>
                    <a:lstStyle/>
                    <a:p>
                      <a:r>
                        <a:rPr lang="en-US"/>
                        <a:t>Create architecture</a:t>
                      </a:r>
                      <a:r>
                        <a:rPr lang="en-US" baseline="0"/>
                        <a:t> diagrams</a:t>
                      </a:r>
                      <a:endParaRPr lang="en-US"/>
                    </a:p>
                  </a:txBody>
                  <a:tcPr/>
                </a:tc>
                <a:tc>
                  <a:txBody>
                    <a:bodyPr/>
                    <a:lstStyle/>
                    <a:p>
                      <a:r>
                        <a:rPr lang="en-US"/>
                        <a:t>*Varies by project</a:t>
                      </a:r>
                    </a:p>
                  </a:txBody>
                  <a:tcPr/>
                </a:tc>
                <a:extLst>
                  <a:ext uri="{0D108BD9-81ED-4DB2-BD59-A6C34878D82A}">
                    <a16:rowId xmlns:a16="http://schemas.microsoft.com/office/drawing/2014/main" val="10001"/>
                  </a:ext>
                </a:extLst>
              </a:tr>
              <a:tr h="629412">
                <a:tc>
                  <a:txBody>
                    <a:bodyPr/>
                    <a:lstStyle/>
                    <a:p>
                      <a:r>
                        <a:rPr lang="en-US"/>
                        <a:t>Review architecture diagrams with ADS team</a:t>
                      </a:r>
                    </a:p>
                  </a:txBody>
                  <a:tcPr/>
                </a:tc>
                <a:tc>
                  <a:txBody>
                    <a:bodyPr/>
                    <a:lstStyle/>
                    <a:p>
                      <a:r>
                        <a:rPr lang="en-US"/>
                        <a:t>9:30 am</a:t>
                      </a:r>
                      <a:r>
                        <a:rPr lang="en-US" baseline="0"/>
                        <a:t> - 10:30 am</a:t>
                      </a:r>
                      <a:endParaRPr lang="en-US"/>
                    </a:p>
                  </a:txBody>
                  <a:tcPr/>
                </a:tc>
                <a:extLst>
                  <a:ext uri="{0D108BD9-81ED-4DB2-BD59-A6C34878D82A}">
                    <a16:rowId xmlns:a16="http://schemas.microsoft.com/office/drawing/2014/main" val="10002"/>
                  </a:ext>
                </a:extLst>
              </a:tr>
            </a:tbl>
          </a:graphicData>
        </a:graphic>
      </p:graphicFrame>
      <p:sp>
        <p:nvSpPr>
          <p:cNvPr id="9" name="TextBox 8">
            <a:extLst>
              <a:ext uri="{FF2B5EF4-FFF2-40B4-BE49-F238E27FC236}">
                <a16:creationId xmlns:a16="http://schemas.microsoft.com/office/drawing/2014/main" id="{CE972EB6-A3A5-4CC4-AD18-83B89E4F7BF8}"/>
              </a:ext>
            </a:extLst>
          </p:cNvPr>
          <p:cNvSpPr txBox="1"/>
          <p:nvPr/>
        </p:nvSpPr>
        <p:spPr>
          <a:xfrm>
            <a:off x="1583180" y="6001326"/>
            <a:ext cx="4420634" cy="572464"/>
          </a:xfrm>
          <a:prstGeom prst="rect">
            <a:avLst/>
          </a:prstGeom>
          <a:noFill/>
        </p:spPr>
        <p:txBody>
          <a:bodyPr wrap="none" lIns="182880" tIns="146304" rIns="182880" bIns="146304" rtlCol="0">
            <a:spAutoFit/>
          </a:bodyPr>
          <a:lstStyle/>
          <a:p>
            <a:pPr>
              <a:lnSpc>
                <a:spcPct val="90000"/>
              </a:lnSpc>
              <a:spcAft>
                <a:spcPts val="600"/>
              </a:spcAft>
            </a:pPr>
            <a:r>
              <a:rPr lang="en-US" sz="2000" i="1"/>
              <a:t>This work can be performed remotely.</a:t>
            </a:r>
          </a:p>
        </p:txBody>
      </p:sp>
    </p:spTree>
    <p:extLst>
      <p:ext uri="{BB962C8B-B14F-4D97-AF65-F5344CB8AC3E}">
        <p14:creationId xmlns:p14="http://schemas.microsoft.com/office/powerpoint/2010/main" val="29028089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B3259-8CDD-43E7-9D75-4356C30BD1DA}"/>
              </a:ext>
            </a:extLst>
          </p:cNvPr>
          <p:cNvSpPr>
            <a:spLocks noGrp="1"/>
          </p:cNvSpPr>
          <p:nvPr>
            <p:ph type="title"/>
          </p:nvPr>
        </p:nvSpPr>
        <p:spPr/>
        <p:txBody>
          <a:bodyPr/>
          <a:lstStyle/>
          <a:p>
            <a:r>
              <a:rPr lang="en-US"/>
              <a:t>Proven practice whiteboard layout</a:t>
            </a:r>
          </a:p>
        </p:txBody>
      </p:sp>
      <p:pic>
        <p:nvPicPr>
          <p:cNvPr id="4" name="Picture 3">
            <a:extLst>
              <a:ext uri="{FF2B5EF4-FFF2-40B4-BE49-F238E27FC236}">
                <a16:creationId xmlns:a16="http://schemas.microsoft.com/office/drawing/2014/main" id="{E690DC31-4E17-41F5-8D2F-F4EC8EBF9888}"/>
              </a:ext>
            </a:extLst>
          </p:cNvPr>
          <p:cNvPicPr>
            <a:picLocks noChangeAspect="1"/>
          </p:cNvPicPr>
          <p:nvPr/>
        </p:nvPicPr>
        <p:blipFill>
          <a:blip r:embed="rId3"/>
          <a:stretch>
            <a:fillRect/>
          </a:stretch>
        </p:blipFill>
        <p:spPr>
          <a:xfrm>
            <a:off x="677143" y="1452733"/>
            <a:ext cx="10592898" cy="4930723"/>
          </a:xfrm>
          <a:prstGeom prst="rect">
            <a:avLst/>
          </a:prstGeom>
        </p:spPr>
      </p:pic>
      <p:sp>
        <p:nvSpPr>
          <p:cNvPr id="2" name="Oval 1">
            <a:extLst>
              <a:ext uri="{FF2B5EF4-FFF2-40B4-BE49-F238E27FC236}">
                <a16:creationId xmlns:a16="http://schemas.microsoft.com/office/drawing/2014/main" id="{1F43FA7A-8256-425D-BF2C-3A62D55FD3CB}"/>
              </a:ext>
            </a:extLst>
          </p:cNvPr>
          <p:cNvSpPr/>
          <p:nvPr/>
        </p:nvSpPr>
        <p:spPr bwMode="auto">
          <a:xfrm>
            <a:off x="947057" y="1591020"/>
            <a:ext cx="547007" cy="4572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482FBC8C-89A4-47AE-A2DD-72D8AB95AD6C}"/>
              </a:ext>
            </a:extLst>
          </p:cNvPr>
          <p:cNvSpPr/>
          <p:nvPr/>
        </p:nvSpPr>
        <p:spPr bwMode="auto">
          <a:xfrm>
            <a:off x="1099457" y="1743421"/>
            <a:ext cx="394607" cy="3048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DA476AD2-E5A6-4CF8-B4A1-57825216B0A1}"/>
              </a:ext>
            </a:extLst>
          </p:cNvPr>
          <p:cNvSpPr/>
          <p:nvPr/>
        </p:nvSpPr>
        <p:spPr bwMode="auto">
          <a:xfrm>
            <a:off x="3105149" y="1592732"/>
            <a:ext cx="451759" cy="455487"/>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A77077AE-3F3C-4904-8E30-B231F23935E8}"/>
              </a:ext>
            </a:extLst>
          </p:cNvPr>
          <p:cNvSpPr/>
          <p:nvPr/>
        </p:nvSpPr>
        <p:spPr bwMode="auto">
          <a:xfrm>
            <a:off x="3907970" y="2048219"/>
            <a:ext cx="451759" cy="45548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5814739-BE8A-4163-9045-35A6A9F91A28}"/>
              </a:ext>
            </a:extLst>
          </p:cNvPr>
          <p:cNvSpPr/>
          <p:nvPr/>
        </p:nvSpPr>
        <p:spPr bwMode="auto">
          <a:xfrm>
            <a:off x="1251857" y="1824379"/>
            <a:ext cx="394607" cy="30480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E9326CFD-6592-4128-A56E-CE4E5FE587BD}"/>
              </a:ext>
            </a:extLst>
          </p:cNvPr>
          <p:cNvSpPr/>
          <p:nvPr/>
        </p:nvSpPr>
        <p:spPr bwMode="auto">
          <a:xfrm>
            <a:off x="6142566" y="2051949"/>
            <a:ext cx="451759" cy="36537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23AB94EC-D450-42BF-ADE5-9CFB405780F6}"/>
              </a:ext>
            </a:extLst>
          </p:cNvPr>
          <p:cNvSpPr/>
          <p:nvPr/>
        </p:nvSpPr>
        <p:spPr bwMode="auto">
          <a:xfrm>
            <a:off x="4786313" y="931994"/>
            <a:ext cx="1651528"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Project Goal</a:t>
            </a:r>
          </a:p>
        </p:txBody>
      </p:sp>
      <p:sp>
        <p:nvSpPr>
          <p:cNvPr id="13" name="Speech Bubble: Rectangle 12">
            <a:extLst>
              <a:ext uri="{FF2B5EF4-FFF2-40B4-BE49-F238E27FC236}">
                <a16:creationId xmlns:a16="http://schemas.microsoft.com/office/drawing/2014/main" id="{40D1AE04-FD1F-4E67-B9E8-5791C85A2A04}"/>
              </a:ext>
            </a:extLst>
          </p:cNvPr>
          <p:cNvSpPr/>
          <p:nvPr/>
        </p:nvSpPr>
        <p:spPr bwMode="auto">
          <a:xfrm>
            <a:off x="7462799" y="1394132"/>
            <a:ext cx="1852121" cy="520739"/>
          </a:xfrm>
          <a:prstGeom prst="wedgeRectCallout">
            <a:avLst>
              <a:gd name="adj1" fmla="val -39538"/>
              <a:gd name="adj2" fmla="val 10744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Requirements</a:t>
            </a:r>
          </a:p>
        </p:txBody>
      </p:sp>
      <p:sp>
        <p:nvSpPr>
          <p:cNvPr id="14" name="Oval 13">
            <a:extLst>
              <a:ext uri="{FF2B5EF4-FFF2-40B4-BE49-F238E27FC236}">
                <a16:creationId xmlns:a16="http://schemas.microsoft.com/office/drawing/2014/main" id="{B55525B9-4533-40C0-AB61-9EC2647EE214}"/>
              </a:ext>
            </a:extLst>
          </p:cNvPr>
          <p:cNvSpPr/>
          <p:nvPr/>
        </p:nvSpPr>
        <p:spPr bwMode="auto">
          <a:xfrm>
            <a:off x="2351994" y="3953216"/>
            <a:ext cx="457881" cy="371134"/>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11777D1-4AB7-4E19-B42F-452F0AD75AD6}"/>
              </a:ext>
            </a:extLst>
          </p:cNvPr>
          <p:cNvSpPr/>
          <p:nvPr/>
        </p:nvSpPr>
        <p:spPr bwMode="auto">
          <a:xfrm>
            <a:off x="6594325" y="3918094"/>
            <a:ext cx="457881" cy="406256"/>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Speech Bubble: Rectangle 15">
            <a:extLst>
              <a:ext uri="{FF2B5EF4-FFF2-40B4-BE49-F238E27FC236}">
                <a16:creationId xmlns:a16="http://schemas.microsoft.com/office/drawing/2014/main" id="{288FF18B-D12D-4C75-95E6-D449E04CE6EB}"/>
              </a:ext>
            </a:extLst>
          </p:cNvPr>
          <p:cNvSpPr/>
          <p:nvPr/>
        </p:nvSpPr>
        <p:spPr bwMode="auto">
          <a:xfrm>
            <a:off x="5047531" y="4956482"/>
            <a:ext cx="1852121" cy="520739"/>
          </a:xfrm>
          <a:prstGeom prst="wedgeRectCallout">
            <a:avLst>
              <a:gd name="adj1" fmla="val 36575"/>
              <a:gd name="adj2" fmla="val -13674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Parking Lot</a:t>
            </a:r>
          </a:p>
        </p:txBody>
      </p:sp>
      <p:sp>
        <p:nvSpPr>
          <p:cNvPr id="17" name="Speech Bubble: Rectangle 16">
            <a:extLst>
              <a:ext uri="{FF2B5EF4-FFF2-40B4-BE49-F238E27FC236}">
                <a16:creationId xmlns:a16="http://schemas.microsoft.com/office/drawing/2014/main" id="{B9E8BF6D-2C6C-4611-BE4A-B5DDEA0C2BD9}"/>
              </a:ext>
            </a:extLst>
          </p:cNvPr>
          <p:cNvSpPr/>
          <p:nvPr/>
        </p:nvSpPr>
        <p:spPr bwMode="auto">
          <a:xfrm>
            <a:off x="2507608" y="3510334"/>
            <a:ext cx="1852121" cy="520739"/>
          </a:xfrm>
          <a:prstGeom prst="wedgeRectCallout">
            <a:avLst>
              <a:gd name="adj1" fmla="val 54575"/>
              <a:gd name="adj2" fmla="val -16967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Current State</a:t>
            </a:r>
          </a:p>
        </p:txBody>
      </p:sp>
      <p:sp>
        <p:nvSpPr>
          <p:cNvPr id="18" name="Speech Bubble: Rectangle 17">
            <a:extLst>
              <a:ext uri="{FF2B5EF4-FFF2-40B4-BE49-F238E27FC236}">
                <a16:creationId xmlns:a16="http://schemas.microsoft.com/office/drawing/2014/main" id="{854888EE-E2CB-480E-AAA6-CA0A074F3ADC}"/>
              </a:ext>
            </a:extLst>
          </p:cNvPr>
          <p:cNvSpPr/>
          <p:nvPr/>
        </p:nvSpPr>
        <p:spPr bwMode="auto">
          <a:xfrm>
            <a:off x="10072648" y="2788002"/>
            <a:ext cx="1852121" cy="520739"/>
          </a:xfrm>
          <a:prstGeom prst="wedgeRectCallout">
            <a:avLst>
              <a:gd name="adj1" fmla="val -42366"/>
              <a:gd name="adj2" fmla="val 153169"/>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Future State</a:t>
            </a:r>
          </a:p>
        </p:txBody>
      </p:sp>
      <p:sp>
        <p:nvSpPr>
          <p:cNvPr id="19" name="Speech Bubble: Rectangle 18">
            <a:extLst>
              <a:ext uri="{FF2B5EF4-FFF2-40B4-BE49-F238E27FC236}">
                <a16:creationId xmlns:a16="http://schemas.microsoft.com/office/drawing/2014/main" id="{AE870E21-6868-4646-9918-AB37B89F56BC}"/>
              </a:ext>
            </a:extLst>
          </p:cNvPr>
          <p:cNvSpPr/>
          <p:nvPr/>
        </p:nvSpPr>
        <p:spPr bwMode="auto">
          <a:xfrm>
            <a:off x="1225057" y="1261835"/>
            <a:ext cx="1852121" cy="520739"/>
          </a:xfrm>
          <a:prstGeom prst="wedgeRectCallout">
            <a:avLst>
              <a:gd name="adj1" fmla="val -43395"/>
              <a:gd name="adj2" fmla="val 112013"/>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Plan</a:t>
            </a:r>
          </a:p>
        </p:txBody>
      </p:sp>
      <p:sp>
        <p:nvSpPr>
          <p:cNvPr id="20" name="Speech Bubble: Rectangle 19">
            <a:extLst>
              <a:ext uri="{FF2B5EF4-FFF2-40B4-BE49-F238E27FC236}">
                <a16:creationId xmlns:a16="http://schemas.microsoft.com/office/drawing/2014/main" id="{BCB40A22-374F-425E-A0AD-A2ECBF6B751C}"/>
              </a:ext>
            </a:extLst>
          </p:cNvPr>
          <p:cNvSpPr/>
          <p:nvPr/>
        </p:nvSpPr>
        <p:spPr bwMode="auto">
          <a:xfrm>
            <a:off x="86820" y="3308741"/>
            <a:ext cx="1852121" cy="520739"/>
          </a:xfrm>
          <a:prstGeom prst="wedgeRectCallout">
            <a:avLst>
              <a:gd name="adj1" fmla="val -453"/>
              <a:gd name="adj2" fmla="val 10652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Next Steps</a:t>
            </a:r>
          </a:p>
        </p:txBody>
      </p:sp>
      <p:sp>
        <p:nvSpPr>
          <p:cNvPr id="21" name="Oval 20">
            <a:extLst>
              <a:ext uri="{FF2B5EF4-FFF2-40B4-BE49-F238E27FC236}">
                <a16:creationId xmlns:a16="http://schemas.microsoft.com/office/drawing/2014/main" id="{7BFC37E3-A499-4437-8836-F342C2DDCCE6}"/>
              </a:ext>
            </a:extLst>
          </p:cNvPr>
          <p:cNvSpPr/>
          <p:nvPr/>
        </p:nvSpPr>
        <p:spPr bwMode="auto">
          <a:xfrm>
            <a:off x="9138793" y="2480114"/>
            <a:ext cx="451759" cy="41184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12E54CB-C576-4D60-A437-6A9E7ED12C45}"/>
              </a:ext>
            </a:extLst>
          </p:cNvPr>
          <p:cNvSpPr/>
          <p:nvPr/>
        </p:nvSpPr>
        <p:spPr bwMode="auto">
          <a:xfrm>
            <a:off x="8494921" y="5065381"/>
            <a:ext cx="451759" cy="411840"/>
          </a:xfrm>
          <a:prstGeom prst="ellipse">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6029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2"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2"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2"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par>
                                <p:cTn id="67" presetID="10"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2"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2"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ntr" presetSubtype="0" fill="hold" grpId="2"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3" grpId="0" animBg="1"/>
      <p:bldP spid="13" grpId="1" animBg="1"/>
      <p:bldP spid="13" grpId="2" animBg="1"/>
      <p:bldP spid="16" grpId="0" animBg="1"/>
      <p:bldP spid="16" grpId="1" animBg="1"/>
      <p:bldP spid="16" grpId="2" animBg="1"/>
      <p:bldP spid="17" grpId="0" animBg="1"/>
      <p:bldP spid="17" grpId="1" animBg="1"/>
      <p:bldP spid="17" grpId="2" animBg="1"/>
      <p:bldP spid="18" grpId="0" animBg="1"/>
      <p:bldP spid="18" grpId="1" animBg="1"/>
      <p:bldP spid="18" grpId="2" animBg="1"/>
      <p:bldP spid="19" grpId="0" animBg="1"/>
      <p:bldP spid="19" grpId="1" animBg="1"/>
      <p:bldP spid="19" grpId="2" animBg="1"/>
      <p:bldP spid="20" grpId="0" animBg="1"/>
      <p:bldP spid="20"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a:t>Whiteboarding Tips</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6164379" cy="4444294"/>
          </a:xfrm>
          <a:prstGeom prst="rect">
            <a:avLst/>
          </a:prstGeom>
        </p:spPr>
        <p:txBody>
          <a:bodyPr wrap="square">
            <a:spAutoFit/>
          </a:bodyPr>
          <a:lstStyle/>
          <a:p>
            <a:pPr marL="457200" indent="-457200">
              <a:spcAft>
                <a:spcPts val="600"/>
              </a:spcAft>
              <a:buClr>
                <a:srgbClr val="107BD4"/>
              </a:buClr>
              <a:buFont typeface="Wingdings" charset="2"/>
              <a:buChar char="q"/>
            </a:pPr>
            <a:r>
              <a:rPr lang="en-US" sz="2400">
                <a:latin typeface="+mn-lt"/>
              </a:rPr>
              <a:t>Start with a proven practice whiteboard layout.</a:t>
            </a:r>
          </a:p>
          <a:p>
            <a:pPr marL="457200" indent="-457200">
              <a:spcAft>
                <a:spcPts val="600"/>
              </a:spcAft>
              <a:buClr>
                <a:srgbClr val="107BD4"/>
              </a:buClr>
              <a:buFont typeface="Wingdings" charset="2"/>
              <a:buChar char="q"/>
            </a:pPr>
            <a:r>
              <a:rPr lang="en-US" sz="2400">
                <a:latin typeface="+mn-lt"/>
              </a:rPr>
              <a:t>Use standard icons from the Microsoft Cloud &amp; Enterprise symbol set.</a:t>
            </a:r>
          </a:p>
          <a:p>
            <a:pPr marL="457200" indent="-457200">
              <a:spcAft>
                <a:spcPts val="600"/>
              </a:spcAft>
              <a:buClr>
                <a:srgbClr val="107BD4"/>
              </a:buClr>
              <a:buFont typeface="Wingdings" charset="2"/>
              <a:buChar char="q"/>
            </a:pPr>
            <a:r>
              <a:rPr lang="en-US" sz="2400">
                <a:latin typeface="+mn-lt"/>
              </a:rPr>
              <a:t>Memorize your frequently used </a:t>
            </a:r>
            <a:br>
              <a:rPr lang="en-US" sz="2400">
                <a:latin typeface="+mn-lt"/>
              </a:rPr>
            </a:br>
            <a:r>
              <a:rPr lang="en-US" sz="2400">
                <a:latin typeface="+mn-lt"/>
              </a:rPr>
              <a:t>icons so you can sketch them </a:t>
            </a:r>
            <a:br>
              <a:rPr lang="en-US" sz="2400">
                <a:latin typeface="+mn-lt"/>
              </a:rPr>
            </a:br>
            <a:r>
              <a:rPr lang="en-US" sz="2400">
                <a:latin typeface="+mn-lt"/>
              </a:rPr>
              <a:t>quickly and be consistent.</a:t>
            </a:r>
          </a:p>
          <a:p>
            <a:pPr marL="457200" indent="-457200">
              <a:spcAft>
                <a:spcPts val="600"/>
              </a:spcAft>
              <a:buClr>
                <a:srgbClr val="107BD4"/>
              </a:buClr>
              <a:buFont typeface="Wingdings" charset="2"/>
              <a:buChar char="q"/>
            </a:pPr>
            <a:r>
              <a:rPr lang="en-US" sz="2400">
                <a:latin typeface="+mn-lt"/>
              </a:rPr>
              <a:t>Use the design to confirm your understanding with the customer.</a:t>
            </a:r>
          </a:p>
          <a:p>
            <a:pPr marL="457200" indent="-457200">
              <a:spcAft>
                <a:spcPts val="600"/>
              </a:spcAft>
              <a:buClr>
                <a:srgbClr val="107BD4"/>
              </a:buClr>
              <a:buFont typeface="Wingdings" charset="2"/>
              <a:buChar char="q"/>
            </a:pPr>
            <a:r>
              <a:rPr lang="en-US" sz="2400">
                <a:latin typeface="+mn-lt"/>
              </a:rPr>
              <a:t>Refine the whiteboard “sketch” in Visio or PowerPoint.</a:t>
            </a:r>
          </a:p>
        </p:txBody>
      </p:sp>
      <p:pic>
        <p:nvPicPr>
          <p:cNvPr id="5" name="Picture 4">
            <a:extLst>
              <a:ext uri="{FF2B5EF4-FFF2-40B4-BE49-F238E27FC236}">
                <a16:creationId xmlns:a16="http://schemas.microsoft.com/office/drawing/2014/main" id="{3B6F553C-8C91-4B2C-B89A-946FDAA529D1}"/>
              </a:ext>
            </a:extLst>
          </p:cNvPr>
          <p:cNvPicPr>
            <a:picLocks noChangeAspect="1"/>
          </p:cNvPicPr>
          <p:nvPr/>
        </p:nvPicPr>
        <p:blipFill rotWithShape="1">
          <a:blip r:embed="rId3">
            <a:extLst>
              <a:ext uri="{28A0092B-C50C-407E-A947-70E740481C1C}">
                <a14:useLocalDpi xmlns:a14="http://schemas.microsoft.com/office/drawing/2010/main" val="0"/>
              </a:ext>
            </a:extLst>
          </a:blip>
          <a:srcRect l="43782" r="-404"/>
          <a:stretch/>
        </p:blipFill>
        <p:spPr>
          <a:xfrm>
            <a:off x="7015280" y="0"/>
            <a:ext cx="5826125" cy="6858000"/>
          </a:xfrm>
          <a:prstGeom prst="rect">
            <a:avLst/>
          </a:prstGeom>
        </p:spPr>
      </p:pic>
    </p:spTree>
    <p:extLst>
      <p:ext uri="{BB962C8B-B14F-4D97-AF65-F5344CB8AC3E}">
        <p14:creationId xmlns:p14="http://schemas.microsoft.com/office/powerpoint/2010/main" val="30212338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 standard icons for Azure services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552" y="1328181"/>
            <a:ext cx="6292580" cy="5022794"/>
          </a:xfrm>
          <a:prstGeom prst="rect">
            <a:avLst/>
          </a:prstGeom>
        </p:spPr>
      </p:pic>
      <p:sp>
        <p:nvSpPr>
          <p:cNvPr id="7" name="Text Placeholder 2">
            <a:extLst>
              <a:ext uri="{FF2B5EF4-FFF2-40B4-BE49-F238E27FC236}">
                <a16:creationId xmlns:a16="http://schemas.microsoft.com/office/drawing/2014/main" id="{CF0FBC2D-6BA5-407A-B9EB-754779B7DA2D}"/>
              </a:ext>
            </a:extLst>
          </p:cNvPr>
          <p:cNvSpPr txBox="1">
            <a:spLocks/>
          </p:cNvSpPr>
          <p:nvPr/>
        </p:nvSpPr>
        <p:spPr>
          <a:xfrm>
            <a:off x="7214681" y="1328181"/>
            <a:ext cx="4977319" cy="427183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a:latin typeface="+mn-lt"/>
              </a:rPr>
              <a:t>All icons available under the </a:t>
            </a:r>
            <a:r>
              <a:rPr lang="en-US" sz="2400" b="1">
                <a:latin typeface="+mn-lt"/>
              </a:rPr>
              <a:t>Symbols\</a:t>
            </a:r>
            <a:r>
              <a:rPr lang="en-US" sz="2400" b="1" err="1">
                <a:latin typeface="+mn-lt"/>
              </a:rPr>
              <a:t>CNE_Cloud</a:t>
            </a:r>
            <a:r>
              <a:rPr lang="en-US" sz="2400" b="1">
                <a:latin typeface="+mn-lt"/>
              </a:rPr>
              <a:t> </a:t>
            </a:r>
            <a:r>
              <a:rPr lang="en-US" sz="2400">
                <a:latin typeface="+mn-lt"/>
              </a:rPr>
              <a:t>folder.</a:t>
            </a:r>
          </a:p>
          <a:p>
            <a:pPr marL="0" indent="0">
              <a:buNone/>
            </a:pPr>
            <a:endParaRPr lang="en-US" sz="2400">
              <a:latin typeface="+mn-lt"/>
            </a:endParaRPr>
          </a:p>
          <a:p>
            <a:pPr marL="0" indent="0">
              <a:buNone/>
            </a:pPr>
            <a:r>
              <a:rPr lang="en-US" sz="2400">
                <a:latin typeface="+mn-lt"/>
              </a:rPr>
              <a:t>Files types in package </a:t>
            </a:r>
          </a:p>
          <a:p>
            <a:pPr lvl="1"/>
            <a:r>
              <a:rPr lang="en-US" sz="1600"/>
              <a:t>Visio Stencil (.</a:t>
            </a:r>
            <a:r>
              <a:rPr lang="en-US" sz="1600" err="1"/>
              <a:t>vss</a:t>
            </a:r>
            <a:r>
              <a:rPr lang="en-US" sz="1600"/>
              <a:t>)</a:t>
            </a:r>
          </a:p>
          <a:p>
            <a:pPr lvl="1"/>
            <a:r>
              <a:rPr lang="en-US" sz="1600"/>
              <a:t>PNG file</a:t>
            </a:r>
          </a:p>
          <a:p>
            <a:pPr lvl="1"/>
            <a:r>
              <a:rPr lang="en-US" sz="1600"/>
              <a:t>SVG file</a:t>
            </a:r>
          </a:p>
          <a:p>
            <a:pPr marL="336145" lvl="1" indent="0">
              <a:buNone/>
            </a:pPr>
            <a:endParaRPr lang="en-US" sz="1400"/>
          </a:p>
          <a:p>
            <a:pPr marL="0" indent="0">
              <a:buNone/>
            </a:pPr>
            <a:r>
              <a:rPr lang="en-US" sz="2400">
                <a:latin typeface="+mn-lt"/>
              </a:rPr>
              <a:t>Download the Microsoft Azure, Cloud and Enterprise </a:t>
            </a:r>
            <a:br>
              <a:rPr lang="en-US" sz="2400">
                <a:latin typeface="+mn-lt"/>
              </a:rPr>
            </a:br>
            <a:r>
              <a:rPr lang="en-US" sz="2400">
                <a:latin typeface="+mn-lt"/>
              </a:rPr>
              <a:t>Symbol/Icon Set</a:t>
            </a:r>
            <a:br>
              <a:rPr lang="en-US" sz="2400">
                <a:latin typeface="+mn-lt"/>
              </a:rPr>
            </a:br>
            <a:endParaRPr lang="en-US" sz="2400">
              <a:latin typeface="+mn-lt"/>
            </a:endParaRPr>
          </a:p>
          <a:p>
            <a:pPr marL="0" indent="0">
              <a:buNone/>
            </a:pPr>
            <a:r>
              <a:rPr lang="en-US" sz="2000">
                <a:latin typeface="+mn-lt"/>
                <a:hlinkClick r:id="rId4"/>
              </a:rPr>
              <a:t>http://aka.ms/azurevisio </a:t>
            </a:r>
            <a:endParaRPr lang="en-US" sz="2000">
              <a:latin typeface="+mn-lt"/>
            </a:endParaRPr>
          </a:p>
          <a:p>
            <a:pPr marL="99599" indent="0">
              <a:buNone/>
            </a:pPr>
            <a:endParaRPr lang="en-US" sz="2968">
              <a:latin typeface="+mn-lt"/>
            </a:endParaRPr>
          </a:p>
          <a:p>
            <a:pPr marL="336145" lvl="1" indent="0">
              <a:buNone/>
            </a:pPr>
            <a:endParaRPr lang="en-US" sz="1400"/>
          </a:p>
          <a:p>
            <a:pPr lvl="1"/>
            <a:endParaRPr lang="en-US" sz="1400"/>
          </a:p>
        </p:txBody>
      </p:sp>
    </p:spTree>
    <p:extLst>
      <p:ext uri="{BB962C8B-B14F-4D97-AF65-F5344CB8AC3E}">
        <p14:creationId xmlns:p14="http://schemas.microsoft.com/office/powerpoint/2010/main" val="108306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4ADA9D6E3AC240AB9BCD1882D6F1C9" ma:contentTypeVersion="6" ma:contentTypeDescription="Create a new document." ma:contentTypeScope="" ma:versionID="dc407922acab2a094d63efe7cc18c50f">
  <xsd:schema xmlns:xsd="http://www.w3.org/2001/XMLSchema" xmlns:xs="http://www.w3.org/2001/XMLSchema" xmlns:p="http://schemas.microsoft.com/office/2006/metadata/properties" xmlns:ns2="64e1ae25-866b-49dd-9e9b-894a9adcc48d" targetNamespace="http://schemas.microsoft.com/office/2006/metadata/properties" ma:root="true" ma:fieldsID="1ed960c41106319ff8f71df751f68383" ns2:_="">
    <xsd:import namespace="64e1ae25-866b-49dd-9e9b-894a9adcc48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e1ae25-866b-49dd-9e9b-894a9adcc4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52807CBA-45CC-4183-8070-7F0AC76576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e1ae25-866b-49dd-9e9b-894a9adcc4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F7D529-36AB-45DA-B239-2F912F2D1610}">
  <ds:schemaRef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64e1ae25-866b-49dd-9e9b-894a9adcc48d"/>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38</TotalTime>
  <Words>3150</Words>
  <Application>Microsoft Office PowerPoint</Application>
  <PresentationFormat>Widescreen</PresentationFormat>
  <Paragraphs>286</Paragraphs>
  <Slides>24</Slides>
  <Notes>22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24</vt:i4>
      </vt:variant>
    </vt:vector>
  </HeadingPairs>
  <TitlesOfParts>
    <vt:vector size="40" baseType="lpstr">
      <vt:lpstr>Arial</vt:lpstr>
      <vt:lpstr>Calibri</vt:lpstr>
      <vt:lpstr>Consolas</vt:lpstr>
      <vt:lpstr>Courier New</vt:lpstr>
      <vt:lpstr>Poppins Light</vt:lpstr>
      <vt:lpstr>Segoe Pro</vt:lpstr>
      <vt:lpstr>Segoe Pro Semibold</vt:lpstr>
      <vt:lpstr>Segoe UI</vt:lpstr>
      <vt:lpstr>Segoe UI (body)</vt:lpstr>
      <vt:lpstr>Segoe UI Light</vt:lpstr>
      <vt:lpstr>Segoe UI Semibold</vt:lpstr>
      <vt:lpstr>Segoe UI Semilight</vt:lpstr>
      <vt:lpstr>Wingdings</vt:lpstr>
      <vt:lpstr>2_Server and Cloud 2013</vt:lpstr>
      <vt:lpstr>C+E Readiness Template</vt:lpstr>
      <vt:lpstr>Office Theme</vt:lpstr>
      <vt:lpstr>PowerPoint Presentation</vt:lpstr>
      <vt:lpstr>PowerPoint Presentation</vt:lpstr>
      <vt:lpstr>What is an ADS? </vt:lpstr>
      <vt:lpstr>The goal for the customer, is to get a solution designed and deployed.   Ultimately the ADS should result in a PoC or a pilot.</vt:lpstr>
      <vt:lpstr>Requirements for success</vt:lpstr>
      <vt:lpstr>Example ADS activities including pre &amp; post work </vt:lpstr>
      <vt:lpstr>Proven practice whiteboard layout</vt:lpstr>
      <vt:lpstr>Whiteboarding Tips</vt:lpstr>
      <vt:lpstr>Use standard icons for Azure services</vt:lpstr>
      <vt:lpstr>ADS follow-up</vt:lpstr>
      <vt:lpstr>How to scale your ADS </vt:lpstr>
      <vt:lpstr>PowerPoint Presentation</vt:lpstr>
      <vt:lpstr>Decision Tree – PoC or Pilot?</vt:lpstr>
      <vt:lpstr>PowerPoint Presentation</vt:lpstr>
      <vt:lpstr>PowerPoint Presentation</vt:lpstr>
      <vt:lpstr>PowerPoint Presentation</vt:lpstr>
      <vt:lpstr>PowerPoint Presentation</vt:lpstr>
      <vt:lpstr>PowerPoint Presentation</vt:lpstr>
      <vt:lpstr>Complete the pre-ADS checklist</vt:lpstr>
      <vt:lpstr>Discovery Checklist</vt:lpstr>
      <vt:lpstr>Planning Checklist</vt:lpstr>
      <vt:lpstr>After the ADS Checklist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Zoiner Tejada</cp:lastModifiedBy>
  <cp:revision>19</cp:revision>
  <dcterms:created xsi:type="dcterms:W3CDTF">2016-01-21T23:17:09Z</dcterms:created>
  <dcterms:modified xsi:type="dcterms:W3CDTF">2019-10-11T20:44:20Z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0x010100B24ADA9D6E3AC240AB9BCD1882D6F1C9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AuthorIds_UIVersion_5632">
    <vt:lpwstr>14</vt:lpwstr>
  </property>
</Properties>
</file>